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sldIdLst>
    <p:sldId id="256" r:id="rId2"/>
    <p:sldId id="259" r:id="rId3"/>
    <p:sldId id="275" r:id="rId4"/>
    <p:sldId id="272" r:id="rId5"/>
    <p:sldId id="281" r:id="rId6"/>
    <p:sldId id="282" r:id="rId7"/>
    <p:sldId id="283" r:id="rId8"/>
    <p:sldId id="292" r:id="rId9"/>
    <p:sldId id="276" r:id="rId10"/>
    <p:sldId id="279" r:id="rId11"/>
    <p:sldId id="274" r:id="rId12"/>
    <p:sldId id="277" r:id="rId13"/>
    <p:sldId id="278" r:id="rId14"/>
    <p:sldId id="280" r:id="rId15"/>
    <p:sldId id="284" r:id="rId16"/>
    <p:sldId id="291" r:id="rId17"/>
    <p:sldId id="285" r:id="rId18"/>
    <p:sldId id="286" r:id="rId19"/>
    <p:sldId id="287" r:id="rId20"/>
    <p:sldId id="288" r:id="rId21"/>
    <p:sldId id="289" r:id="rId22"/>
    <p:sldId id="290" r:id="rId23"/>
    <p:sldId id="271" r:id="rId24"/>
  </p:sldIdLst>
  <p:sldSz cx="9144000" cy="5715000" type="screen16x1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34" userDrawn="1">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8sc88lJobv8IsTEfzrK7AzIq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RAT Sezgin" initials="FS" lastIdx="2" clrIdx="0">
    <p:extLst>
      <p:ext uri="{19B8F6BF-5375-455C-9EA6-DF929625EA0E}">
        <p15:presenceInfo xmlns:p15="http://schemas.microsoft.com/office/powerpoint/2012/main" userId="2b2fca9646a8f5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6349" autoAdjust="0"/>
  </p:normalViewPr>
  <p:slideViewPr>
    <p:cSldViewPr snapToGrid="0">
      <p:cViewPr varScale="1">
        <p:scale>
          <a:sx n="131" d="100"/>
          <a:sy n="131" d="100"/>
        </p:scale>
        <p:origin x="1362" y="120"/>
      </p:cViewPr>
      <p:guideLst>
        <p:guide orient="horz" pos="73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551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81938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591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5324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3246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084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621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70872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120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865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705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2072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4486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9263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985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344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5857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18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4932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8937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702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ctrTitle"/>
          </p:nvPr>
        </p:nvSpPr>
        <p:spPr>
          <a:xfrm>
            <a:off x="311708" y="827306"/>
            <a:ext cx="8520600" cy="228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2"/>
          <p:cNvSpPr txBox="1">
            <a:spLocks noGrp="1"/>
          </p:cNvSpPr>
          <p:nvPr>
            <p:ph type="subTitle" idx="1"/>
          </p:nvPr>
        </p:nvSpPr>
        <p:spPr>
          <a:xfrm>
            <a:off x="311700" y="3149028"/>
            <a:ext cx="8520600" cy="88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2"/>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1"/>
          <p:cNvSpPr txBox="1">
            <a:spLocks noGrp="1"/>
          </p:cNvSpPr>
          <p:nvPr>
            <p:ph type="title" hasCustomPrompt="1"/>
          </p:nvPr>
        </p:nvSpPr>
        <p:spPr>
          <a:xfrm>
            <a:off x="311700" y="1229028"/>
            <a:ext cx="8520600" cy="2181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1"/>
          <p:cNvSpPr txBox="1">
            <a:spLocks noGrp="1"/>
          </p:cNvSpPr>
          <p:nvPr>
            <p:ph type="body" idx="1"/>
          </p:nvPr>
        </p:nvSpPr>
        <p:spPr>
          <a:xfrm>
            <a:off x="311700" y="3502472"/>
            <a:ext cx="8520600" cy="14451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3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2"/>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3"/>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3"/>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311700" y="2389833"/>
            <a:ext cx="8520600" cy="93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4"/>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5"/>
          <p:cNvSpPr txBox="1">
            <a:spLocks noGrp="1"/>
          </p:cNvSpPr>
          <p:nvPr>
            <p:ph type="body" idx="1"/>
          </p:nvPr>
        </p:nvSpPr>
        <p:spPr>
          <a:xfrm>
            <a:off x="311700" y="1280528"/>
            <a:ext cx="3999900" cy="3795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5"/>
          <p:cNvSpPr txBox="1">
            <a:spLocks noGrp="1"/>
          </p:cNvSpPr>
          <p:nvPr>
            <p:ph type="body" idx="2"/>
          </p:nvPr>
        </p:nvSpPr>
        <p:spPr>
          <a:xfrm>
            <a:off x="4832400" y="1280528"/>
            <a:ext cx="3999900" cy="3795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6"/>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7"/>
          <p:cNvSpPr txBox="1">
            <a:spLocks noGrp="1"/>
          </p:cNvSpPr>
          <p:nvPr>
            <p:ph type="title"/>
          </p:nvPr>
        </p:nvSpPr>
        <p:spPr>
          <a:xfrm>
            <a:off x="311700" y="617333"/>
            <a:ext cx="2808000" cy="839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7"/>
          <p:cNvSpPr txBox="1">
            <a:spLocks noGrp="1"/>
          </p:cNvSpPr>
          <p:nvPr>
            <p:ph type="body" idx="1"/>
          </p:nvPr>
        </p:nvSpPr>
        <p:spPr>
          <a:xfrm>
            <a:off x="311700" y="1544000"/>
            <a:ext cx="2808000" cy="35328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7"/>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490250" y="500167"/>
            <a:ext cx="6367800" cy="4545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8"/>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9"/>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9"/>
          <p:cNvSpPr txBox="1">
            <a:spLocks noGrp="1"/>
          </p:cNvSpPr>
          <p:nvPr>
            <p:ph type="title"/>
          </p:nvPr>
        </p:nvSpPr>
        <p:spPr>
          <a:xfrm>
            <a:off x="265500" y="1370194"/>
            <a:ext cx="4045200" cy="1647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9"/>
          <p:cNvSpPr txBox="1">
            <a:spLocks noGrp="1"/>
          </p:cNvSpPr>
          <p:nvPr>
            <p:ph type="subTitle" idx="1"/>
          </p:nvPr>
        </p:nvSpPr>
        <p:spPr>
          <a:xfrm>
            <a:off x="265500" y="3114528"/>
            <a:ext cx="4045200" cy="137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9"/>
          <p:cNvSpPr txBox="1">
            <a:spLocks noGrp="1"/>
          </p:cNvSpPr>
          <p:nvPr>
            <p:ph type="body" idx="2"/>
          </p:nvPr>
        </p:nvSpPr>
        <p:spPr>
          <a:xfrm>
            <a:off x="4939500" y="804528"/>
            <a:ext cx="3837000" cy="4105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9"/>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0"/>
          <p:cNvSpPr txBox="1">
            <a:spLocks noGrp="1"/>
          </p:cNvSpPr>
          <p:nvPr>
            <p:ph type="body" idx="1"/>
          </p:nvPr>
        </p:nvSpPr>
        <p:spPr>
          <a:xfrm>
            <a:off x="311700" y="4700639"/>
            <a:ext cx="5998800" cy="672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0"/>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vizyonergenc.com/" TargetMode="External"/><Relationship Id="rId5" Type="http://schemas.openxmlformats.org/officeDocument/2006/relationships/hyperlink" Target="https://www.kariyer.net/" TargetMode="External"/><Relationship Id="rId4" Type="http://schemas.openxmlformats.org/officeDocument/2006/relationships/hyperlink" Target="https://kariyerkapisi.cbiko.gov.t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arinkom.anadolu.edu.t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uib.eskisehir.edu.tr/t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fsezgin@eskisehir.edu.t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
          <p:cNvSpPr txBox="1"/>
          <p:nvPr/>
        </p:nvSpPr>
        <p:spPr>
          <a:xfrm>
            <a:off x="0" y="2978908"/>
            <a:ext cx="9144000" cy="713159"/>
          </a:xfrm>
          <a:prstGeom prst="rect">
            <a:avLst/>
          </a:prstGeom>
          <a:noFill/>
          <a:ln>
            <a:noFill/>
          </a:ln>
        </p:spPr>
        <p:txBody>
          <a:bodyPr spcFirstLastPara="1" wrap="square" lIns="91425" tIns="91425" rIns="91425" bIns="91425" anchor="ctr" anchorCtr="0">
            <a:noAutofit/>
          </a:bodyPr>
          <a:lstStyle/>
          <a:p>
            <a:pPr lvl="0" algn="ctr"/>
            <a:r>
              <a:rPr lang="tr-TR" sz="2400" b="1" dirty="0">
                <a:solidFill>
                  <a:srgbClr val="FFFFFF"/>
                </a:solidFill>
              </a:rPr>
              <a:t>Makine Mühendisliği Stajları</a:t>
            </a:r>
            <a:endParaRPr lang="tr-TR" sz="1400" b="0" i="0" u="none" strike="noStrike" cap="none" dirty="0">
              <a:solidFill>
                <a:srgbClr val="FFFFFF"/>
              </a:solidFill>
              <a:latin typeface="Arial"/>
              <a:ea typeface="Arial"/>
              <a:cs typeface="Arial"/>
              <a:sym typeface="Arial"/>
            </a:endParaRPr>
          </a:p>
        </p:txBody>
      </p:sp>
      <p:sp>
        <p:nvSpPr>
          <p:cNvPr id="7" name="Google Shape;55;p1">
            <a:extLst>
              <a:ext uri="{FF2B5EF4-FFF2-40B4-BE49-F238E27FC236}">
                <a16:creationId xmlns:a16="http://schemas.microsoft.com/office/drawing/2014/main" id="{8A5F5D0E-524A-407E-9370-F97A11D407E5}"/>
              </a:ext>
            </a:extLst>
          </p:cNvPr>
          <p:cNvSpPr txBox="1"/>
          <p:nvPr/>
        </p:nvSpPr>
        <p:spPr>
          <a:xfrm>
            <a:off x="2996009" y="2597937"/>
            <a:ext cx="3151981"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sz="2000" b="1" i="0" u="none" strike="noStrike" cap="none" dirty="0">
                <a:solidFill>
                  <a:srgbClr val="B00000"/>
                </a:solidFill>
                <a:latin typeface="Arial"/>
                <a:ea typeface="Arial"/>
                <a:cs typeface="Arial"/>
                <a:sym typeface="Arial"/>
              </a:rPr>
              <a:t>Mühendislik Fakültesi</a:t>
            </a:r>
            <a:endParaRPr sz="2000" b="1" i="0" u="none" strike="noStrike" cap="none" dirty="0">
              <a:solidFill>
                <a:srgbClr val="B00000"/>
              </a:solidFill>
              <a:latin typeface="Arial"/>
              <a:ea typeface="Arial"/>
              <a:cs typeface="Arial"/>
              <a:sym typeface="Arial"/>
            </a:endParaRPr>
          </a:p>
        </p:txBody>
      </p:sp>
      <p:sp>
        <p:nvSpPr>
          <p:cNvPr id="9" name="Google Shape;55;p1">
            <a:extLst>
              <a:ext uri="{FF2B5EF4-FFF2-40B4-BE49-F238E27FC236}">
                <a16:creationId xmlns:a16="http://schemas.microsoft.com/office/drawing/2014/main" id="{A0B126C6-BF06-4B2D-B3AF-23202EAC7A1C}"/>
              </a:ext>
            </a:extLst>
          </p:cNvPr>
          <p:cNvSpPr txBox="1"/>
          <p:nvPr/>
        </p:nvSpPr>
        <p:spPr>
          <a:xfrm>
            <a:off x="1" y="5113327"/>
            <a:ext cx="3779520" cy="519125"/>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800" b="1" dirty="0">
                <a:solidFill>
                  <a:srgbClr val="C00000"/>
                </a:solidFill>
              </a:rPr>
              <a:t>Makine Mühendisliği</a:t>
            </a:r>
          </a:p>
        </p:txBody>
      </p:sp>
      <p:sp>
        <p:nvSpPr>
          <p:cNvPr id="6" name="Google Shape;55;p1">
            <a:extLst>
              <a:ext uri="{FF2B5EF4-FFF2-40B4-BE49-F238E27FC236}">
                <a16:creationId xmlns:a16="http://schemas.microsoft.com/office/drawing/2014/main" id="{30F89307-FEE0-449D-9FD8-4EC7D2C0DFCB}"/>
              </a:ext>
            </a:extLst>
          </p:cNvPr>
          <p:cNvSpPr txBox="1"/>
          <p:nvPr/>
        </p:nvSpPr>
        <p:spPr>
          <a:xfrm>
            <a:off x="6993921" y="5154640"/>
            <a:ext cx="2150079" cy="519125"/>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800" b="1" dirty="0">
                <a:solidFill>
                  <a:srgbClr val="C00000"/>
                </a:solidFill>
              </a:rPr>
              <a:t>Staj Bilgilendirme</a:t>
            </a:r>
          </a:p>
        </p:txBody>
      </p:sp>
      <p:sp>
        <p:nvSpPr>
          <p:cNvPr id="14" name="Google Shape;56;p1">
            <a:extLst>
              <a:ext uri="{FF2B5EF4-FFF2-40B4-BE49-F238E27FC236}">
                <a16:creationId xmlns:a16="http://schemas.microsoft.com/office/drawing/2014/main" id="{2C13D417-7B9B-4649-9C58-89D59ADF5F65}"/>
              </a:ext>
            </a:extLst>
          </p:cNvPr>
          <p:cNvSpPr txBox="1"/>
          <p:nvPr/>
        </p:nvSpPr>
        <p:spPr>
          <a:xfrm>
            <a:off x="2192985" y="3468092"/>
            <a:ext cx="4569150" cy="1055647"/>
          </a:xfrm>
          <a:prstGeom prst="rect">
            <a:avLst/>
          </a:prstGeom>
          <a:noFill/>
          <a:ln>
            <a:noFill/>
          </a:ln>
        </p:spPr>
        <p:txBody>
          <a:bodyPr spcFirstLastPara="1" wrap="square" lIns="91425" tIns="91425" rIns="91425" bIns="91425" anchor="ctr" anchorCtr="0">
            <a:noAutofit/>
          </a:bodyPr>
          <a:lstStyle/>
          <a:p>
            <a:pPr lvl="0" algn="ctr"/>
            <a:r>
              <a:rPr lang="tr-TR" sz="1600" dirty="0">
                <a:solidFill>
                  <a:srgbClr val="FFFFFF"/>
                </a:solidFill>
              </a:rPr>
              <a:t>DR. ÖĞR. ÜYESİ MUHAMMET ÖZSOY</a:t>
            </a:r>
          </a:p>
          <a:p>
            <a:pPr lvl="0" algn="ctr"/>
            <a:r>
              <a:rPr lang="tr-TR" sz="1600" dirty="0">
                <a:solidFill>
                  <a:srgbClr val="FFFFFF"/>
                </a:solidFill>
              </a:rPr>
              <a:t>Bölüm Staj Komisyonu Başkanı</a:t>
            </a:r>
          </a:p>
          <a:p>
            <a:pPr lvl="0" algn="ctr"/>
            <a:endParaRPr lang="pt-BR" sz="1600" dirty="0">
              <a:solidFill>
                <a:srgbClr val="FFFFFF"/>
              </a:solidFill>
            </a:endParaRPr>
          </a:p>
        </p:txBody>
      </p:sp>
      <p:sp>
        <p:nvSpPr>
          <p:cNvPr id="8" name="Metin kutusu 7">
            <a:extLst>
              <a:ext uri="{FF2B5EF4-FFF2-40B4-BE49-F238E27FC236}">
                <a16:creationId xmlns:a16="http://schemas.microsoft.com/office/drawing/2014/main" id="{231FA48F-2AAE-4251-9196-FD97464215A4}"/>
              </a:ext>
            </a:extLst>
          </p:cNvPr>
          <p:cNvSpPr txBox="1"/>
          <p:nvPr/>
        </p:nvSpPr>
        <p:spPr>
          <a:xfrm>
            <a:off x="161495" y="4154407"/>
            <a:ext cx="2659702" cy="523220"/>
          </a:xfrm>
          <a:prstGeom prst="rect">
            <a:avLst/>
          </a:prstGeom>
          <a:noFill/>
        </p:spPr>
        <p:txBody>
          <a:bodyPr wrap="none" rtlCol="0">
            <a:spAutoFit/>
          </a:bodyPr>
          <a:lstStyle/>
          <a:p>
            <a:r>
              <a:rPr lang="tr-TR" dirty="0">
                <a:solidFill>
                  <a:schemeClr val="bg1"/>
                </a:solidFill>
              </a:rPr>
              <a:t>Bölüm Staj Komisyonu Üyesi</a:t>
            </a:r>
          </a:p>
          <a:p>
            <a:pPr algn="ctr"/>
            <a:r>
              <a:rPr lang="tr-TR" dirty="0">
                <a:solidFill>
                  <a:schemeClr val="bg1"/>
                </a:solidFill>
              </a:rPr>
              <a:t>ARAŞ. GÖR. FİKRET YAMAN </a:t>
            </a:r>
          </a:p>
        </p:txBody>
      </p:sp>
      <p:sp>
        <p:nvSpPr>
          <p:cNvPr id="10" name="Metin kutusu 9">
            <a:extLst>
              <a:ext uri="{FF2B5EF4-FFF2-40B4-BE49-F238E27FC236}">
                <a16:creationId xmlns:a16="http://schemas.microsoft.com/office/drawing/2014/main" id="{F95A5D09-B639-456A-8058-9773B67D32CB}"/>
              </a:ext>
            </a:extLst>
          </p:cNvPr>
          <p:cNvSpPr txBox="1"/>
          <p:nvPr/>
        </p:nvSpPr>
        <p:spPr>
          <a:xfrm>
            <a:off x="6657422" y="4154407"/>
            <a:ext cx="2486578" cy="738664"/>
          </a:xfrm>
          <a:prstGeom prst="rect">
            <a:avLst/>
          </a:prstGeom>
          <a:noFill/>
        </p:spPr>
        <p:txBody>
          <a:bodyPr wrap="none" rtlCol="0">
            <a:spAutoFit/>
          </a:bodyPr>
          <a:lstStyle/>
          <a:p>
            <a:r>
              <a:rPr lang="tr-TR" dirty="0">
                <a:solidFill>
                  <a:schemeClr val="bg1"/>
                </a:solidFill>
              </a:rPr>
              <a:t>Bölüm Staj Komisyonu Üyesi</a:t>
            </a:r>
          </a:p>
          <a:p>
            <a:pPr algn="ctr"/>
            <a:r>
              <a:rPr lang="tr-TR" dirty="0">
                <a:solidFill>
                  <a:schemeClr val="bg1"/>
                </a:solidFill>
              </a:rPr>
              <a:t>Doç. Dr. İrfan KAYA</a:t>
            </a:r>
          </a:p>
          <a:p>
            <a:endParaRPr lang="tr-TR"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Staj Akış Çizelgesi Yazılı</a:t>
            </a:r>
            <a:endParaRPr sz="2000" b="1" i="0" u="none" strike="noStrike" cap="none" dirty="0">
              <a:solidFill>
                <a:srgbClr val="C00000"/>
              </a:solidFill>
              <a:latin typeface="Arial"/>
              <a:ea typeface="Arial"/>
              <a:cs typeface="Arial"/>
              <a:sym typeface="Arial"/>
            </a:endParaRPr>
          </a:p>
        </p:txBody>
      </p:sp>
      <p:sp>
        <p:nvSpPr>
          <p:cNvPr id="64" name="Google Shape;64;p2"/>
          <p:cNvSpPr txBox="1"/>
          <p:nvPr/>
        </p:nvSpPr>
        <p:spPr>
          <a:xfrm>
            <a:off x="272718" y="1060465"/>
            <a:ext cx="6784099" cy="4599426"/>
          </a:xfrm>
          <a:prstGeom prst="rect">
            <a:avLst/>
          </a:prstGeom>
          <a:noFill/>
          <a:ln>
            <a:noFill/>
          </a:ln>
        </p:spPr>
        <p:txBody>
          <a:bodyPr spcFirstLastPara="1" wrap="square" lIns="91425" tIns="91425" rIns="91425" bIns="91425" anchor="t" anchorCtr="0">
            <a:noAutofit/>
          </a:bodyPr>
          <a:lstStyle/>
          <a:p>
            <a:pPr marL="114300" marR="0" lvl="0" algn="l" rtl="0">
              <a:lnSpc>
                <a:spcPct val="150000"/>
              </a:lnSpc>
              <a:spcBef>
                <a:spcPts val="0"/>
              </a:spcBef>
              <a:spcAft>
                <a:spcPts val="0"/>
              </a:spcAft>
              <a:buClr>
                <a:srgbClr val="000000"/>
              </a:buClr>
              <a:buSzPts val="1800"/>
            </a:pPr>
            <a:endParaRPr lang="tr-TR" sz="1800" dirty="0"/>
          </a:p>
          <a:p>
            <a:pPr marL="114300" marR="0" lvl="0" algn="l" rtl="0">
              <a:lnSpc>
                <a:spcPct val="150000"/>
              </a:lnSpc>
              <a:spcBef>
                <a:spcPts val="0"/>
              </a:spcBef>
              <a:spcAft>
                <a:spcPts val="0"/>
              </a:spcAft>
              <a:buClr>
                <a:srgbClr val="000000"/>
              </a:buClr>
              <a:buSzPts val="1800"/>
            </a:pPr>
            <a:endParaRPr lang="tr-TR" sz="1800" dirty="0"/>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10</a:t>
            </a:fld>
            <a:endParaRPr lang="tr-TR"/>
          </a:p>
        </p:txBody>
      </p:sp>
      <p:sp>
        <p:nvSpPr>
          <p:cNvPr id="13" name="Google Shape;64;p2">
            <a:extLst>
              <a:ext uri="{FF2B5EF4-FFF2-40B4-BE49-F238E27FC236}">
                <a16:creationId xmlns:a16="http://schemas.microsoft.com/office/drawing/2014/main" id="{E4513B0A-69C2-46E0-8346-DB1C45B018B8}"/>
              </a:ext>
            </a:extLst>
          </p:cNvPr>
          <p:cNvSpPr txBox="1"/>
          <p:nvPr/>
        </p:nvSpPr>
        <p:spPr>
          <a:xfrm>
            <a:off x="425358" y="856345"/>
            <a:ext cx="6725392" cy="4599426"/>
          </a:xfrm>
          <a:prstGeom prst="rect">
            <a:avLst/>
          </a:prstGeom>
          <a:noFill/>
          <a:ln>
            <a:noFill/>
          </a:ln>
        </p:spPr>
        <p:txBody>
          <a:bodyPr spcFirstLastPara="1" wrap="square" lIns="91425" tIns="91425" rIns="91425" bIns="91425" anchor="t" anchorCtr="0">
            <a:noAutofit/>
          </a:bodyPr>
          <a:lstStyle/>
          <a:p>
            <a:pPr marL="457200" marR="0" lvl="0" indent="-342900" algn="l" rtl="0">
              <a:lnSpc>
                <a:spcPct val="150000"/>
              </a:lnSpc>
              <a:spcBef>
                <a:spcPts val="0"/>
              </a:spcBef>
              <a:spcAft>
                <a:spcPts val="0"/>
              </a:spcAft>
              <a:buClr>
                <a:srgbClr val="000000"/>
              </a:buClr>
              <a:buSzPts val="1800"/>
              <a:buFont typeface="Arial"/>
              <a:buChar char="●"/>
            </a:pPr>
            <a:r>
              <a:rPr lang="tr-TR" sz="1800" dirty="0"/>
              <a:t>Öğrenci uygun staj yeri bulur.</a:t>
            </a:r>
          </a:p>
          <a:p>
            <a:pPr marL="457200" marR="0" lvl="0" indent="-342900" algn="l" rtl="0">
              <a:lnSpc>
                <a:spcPct val="150000"/>
              </a:lnSpc>
              <a:spcBef>
                <a:spcPts val="0"/>
              </a:spcBef>
              <a:spcAft>
                <a:spcPts val="0"/>
              </a:spcAft>
              <a:buClr>
                <a:srgbClr val="000000"/>
              </a:buClr>
              <a:buSzPts val="1800"/>
              <a:buFont typeface="Arial"/>
              <a:buChar char="●"/>
            </a:pPr>
            <a:r>
              <a:rPr lang="tr-TR" sz="1800" dirty="0"/>
              <a:t>Öğrenci staj başvuru ve kabul formu  ve diğer belgeler doldurulup işyerine onaylatılır.</a:t>
            </a:r>
          </a:p>
          <a:p>
            <a:pPr marL="457200" marR="0" lvl="0" indent="-342900" algn="l" rtl="0">
              <a:lnSpc>
                <a:spcPct val="150000"/>
              </a:lnSpc>
              <a:spcBef>
                <a:spcPts val="0"/>
              </a:spcBef>
              <a:spcAft>
                <a:spcPts val="0"/>
              </a:spcAft>
              <a:buClr>
                <a:srgbClr val="000000"/>
              </a:buClr>
              <a:buSzPts val="1800"/>
              <a:buFont typeface="Arial"/>
              <a:buChar char="●"/>
            </a:pPr>
            <a:r>
              <a:rPr lang="tr-TR" sz="1800" dirty="0"/>
              <a:t>Onaylı belgeler bölüme teslim edilerek Staj komisyonuna onaylatılır. </a:t>
            </a:r>
            <a:r>
              <a:rPr lang="tr-TR" sz="1800" dirty="0">
                <a:solidFill>
                  <a:srgbClr val="FF0000"/>
                </a:solidFill>
              </a:rPr>
              <a:t>(Detaylı bilgi için sonraki slayt)</a:t>
            </a:r>
          </a:p>
          <a:p>
            <a:pPr marL="457200" marR="0" lvl="0" indent="-342900" algn="l" rtl="0">
              <a:lnSpc>
                <a:spcPct val="150000"/>
              </a:lnSpc>
              <a:spcBef>
                <a:spcPts val="0"/>
              </a:spcBef>
              <a:spcAft>
                <a:spcPts val="0"/>
              </a:spcAft>
              <a:buClr>
                <a:srgbClr val="000000"/>
              </a:buClr>
              <a:buSzPts val="1800"/>
              <a:buFont typeface="Arial"/>
              <a:buChar char="●"/>
            </a:pPr>
            <a:r>
              <a:rPr lang="tr-TR" sz="1800" dirty="0">
                <a:solidFill>
                  <a:schemeClr val="tx1"/>
                </a:solidFill>
              </a:rPr>
              <a:t>Öğrenci onaylı sigorta belgesini dekanlığa teslim eder. </a:t>
            </a:r>
            <a:r>
              <a:rPr lang="tr-TR" sz="1800" dirty="0">
                <a:solidFill>
                  <a:srgbClr val="FF0000"/>
                </a:solidFill>
              </a:rPr>
              <a:t>(Pandemi döneminde teslim etme işlemi bölüme aittir)</a:t>
            </a:r>
          </a:p>
          <a:p>
            <a:pPr marL="457200" marR="0" lvl="0" indent="-342900" algn="l" rtl="0">
              <a:lnSpc>
                <a:spcPct val="150000"/>
              </a:lnSpc>
              <a:spcBef>
                <a:spcPts val="0"/>
              </a:spcBef>
              <a:spcAft>
                <a:spcPts val="0"/>
              </a:spcAft>
              <a:buClr>
                <a:srgbClr val="000000"/>
              </a:buClr>
              <a:buSzPts val="1800"/>
              <a:buFont typeface="Arial"/>
              <a:buChar char="●"/>
            </a:pPr>
            <a:r>
              <a:rPr lang="tr-TR" sz="1800" dirty="0">
                <a:solidFill>
                  <a:schemeClr val="tx1"/>
                </a:solidFill>
              </a:rPr>
              <a:t>Staj bitiminde bu sunuma ve yönetmeliğe uygun bir şekilde staj defterini ve gerekli olan diğer belgeleri hazırlar ve duyurulan tarihler arasında bölüme teslim eder.</a:t>
            </a:r>
          </a:p>
          <a:p>
            <a:pPr marL="457200" marR="0" lvl="0" indent="-342900" algn="l" rtl="0">
              <a:lnSpc>
                <a:spcPct val="150000"/>
              </a:lnSpc>
              <a:spcBef>
                <a:spcPts val="0"/>
              </a:spcBef>
              <a:spcAft>
                <a:spcPts val="0"/>
              </a:spcAft>
              <a:buClr>
                <a:srgbClr val="000000"/>
              </a:buClr>
              <a:buSzPts val="1800"/>
              <a:buFont typeface="Arial"/>
              <a:buChar char="●"/>
            </a:pPr>
            <a:r>
              <a:rPr lang="tr-TR" sz="1800" dirty="0">
                <a:solidFill>
                  <a:schemeClr val="tx1"/>
                </a:solidFill>
              </a:rPr>
              <a:t>Staj süreciniz tamamlanmıştır.</a:t>
            </a:r>
          </a:p>
          <a:p>
            <a:pPr marL="457200" marR="0" lvl="0" indent="-342900" algn="l" rtl="0">
              <a:lnSpc>
                <a:spcPct val="150000"/>
              </a:lnSpc>
              <a:spcBef>
                <a:spcPts val="0"/>
              </a:spcBef>
              <a:spcAft>
                <a:spcPts val="0"/>
              </a:spcAft>
              <a:buClr>
                <a:srgbClr val="000000"/>
              </a:buClr>
              <a:buSzPts val="1800"/>
              <a:buFont typeface="Arial"/>
              <a:buChar char="●"/>
            </a:pPr>
            <a:endParaRPr lang="tr-TR" sz="1800" dirty="0"/>
          </a:p>
          <a:p>
            <a:pPr marL="457200" marR="0" lvl="0" indent="-342900" algn="l" rtl="0">
              <a:lnSpc>
                <a:spcPct val="150000"/>
              </a:lnSpc>
              <a:spcBef>
                <a:spcPts val="0"/>
              </a:spcBef>
              <a:spcAft>
                <a:spcPts val="0"/>
              </a:spcAft>
              <a:buClr>
                <a:srgbClr val="000000"/>
              </a:buClr>
              <a:buSzPts val="1800"/>
              <a:buFont typeface="Arial"/>
              <a:buChar char="●"/>
            </a:pPr>
            <a:endParaRPr lang="tr-TR" sz="1800" dirty="0"/>
          </a:p>
          <a:p>
            <a:pPr marL="457200" marR="0" lvl="0" indent="-342900" algn="l" rtl="0">
              <a:lnSpc>
                <a:spcPct val="150000"/>
              </a:lnSpc>
              <a:spcBef>
                <a:spcPts val="0"/>
              </a:spcBef>
              <a:spcAft>
                <a:spcPts val="0"/>
              </a:spcAft>
              <a:buClr>
                <a:srgbClr val="000000"/>
              </a:buClr>
              <a:buSzPts val="1800"/>
              <a:buFont typeface="Arial"/>
              <a:buChar char="●"/>
            </a:pPr>
            <a:endParaRPr lang="tr-TR" sz="1800" dirty="0"/>
          </a:p>
        </p:txBody>
      </p:sp>
    </p:spTree>
    <p:extLst>
      <p:ext uri="{BB962C8B-B14F-4D97-AF65-F5344CB8AC3E}">
        <p14:creationId xmlns:p14="http://schemas.microsoft.com/office/powerpoint/2010/main" val="1449948165"/>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31838"/>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dirty="0">
                <a:solidFill>
                  <a:srgbClr val="C00000"/>
                </a:solidFill>
              </a:rPr>
              <a:t>Staj Belgelerinin Teslimi</a:t>
            </a:r>
            <a:endParaRPr sz="2000" b="1" i="0" u="none" strike="noStrike" cap="none" dirty="0">
              <a:solidFill>
                <a:srgbClr val="C00000"/>
              </a:solidFill>
              <a:latin typeface="Arial"/>
              <a:ea typeface="Arial"/>
              <a:cs typeface="Arial"/>
              <a:sym typeface="Arial"/>
            </a:endParaRPr>
          </a:p>
        </p:txBody>
      </p:sp>
      <p:sp>
        <p:nvSpPr>
          <p:cNvPr id="64" name="Google Shape;64;p2"/>
          <p:cNvSpPr txBox="1"/>
          <p:nvPr/>
        </p:nvSpPr>
        <p:spPr>
          <a:xfrm>
            <a:off x="457073" y="1058424"/>
            <a:ext cx="6953992" cy="4599426"/>
          </a:xfrm>
          <a:prstGeom prst="rect">
            <a:avLst/>
          </a:prstGeom>
          <a:noFill/>
          <a:ln>
            <a:noFill/>
          </a:ln>
        </p:spPr>
        <p:txBody>
          <a:bodyPr spcFirstLastPara="1" wrap="square" lIns="91425" tIns="91425" rIns="91425" bIns="91425" anchor="t" anchorCtr="0">
            <a:noAutofit/>
          </a:bodyPr>
          <a:lstStyle/>
          <a:p>
            <a:pPr marL="457200" marR="0" lvl="0" indent="-342900" algn="l" rtl="0">
              <a:lnSpc>
                <a:spcPct val="150000"/>
              </a:lnSpc>
              <a:spcBef>
                <a:spcPts val="0"/>
              </a:spcBef>
              <a:spcAft>
                <a:spcPts val="0"/>
              </a:spcAft>
              <a:buClr>
                <a:srgbClr val="000000"/>
              </a:buClr>
              <a:buSzPts val="1800"/>
              <a:buFont typeface="Arial"/>
              <a:buChar char="●"/>
            </a:pPr>
            <a:r>
              <a:rPr lang="tr-TR" sz="1800" dirty="0"/>
              <a:t>Staj yapacağı işletmeyi seçen ve onay alan öğrenci belgelerini en az 21 gün önceden ayarlamalıdır.</a:t>
            </a:r>
          </a:p>
          <a:p>
            <a:pPr marL="457200" marR="0" lvl="0" indent="-342900" algn="l" rtl="0">
              <a:lnSpc>
                <a:spcPct val="150000"/>
              </a:lnSpc>
              <a:spcBef>
                <a:spcPts val="0"/>
              </a:spcBef>
              <a:spcAft>
                <a:spcPts val="0"/>
              </a:spcAft>
              <a:buClr>
                <a:srgbClr val="000000"/>
              </a:buClr>
              <a:buSzPts val="1800"/>
              <a:buFont typeface="Arial"/>
              <a:buChar char="●"/>
            </a:pPr>
            <a:r>
              <a:rPr lang="tr-TR" sz="1800" dirty="0"/>
              <a:t>Staj belgeleri her hafta Pazartesi günü staj komisyonuna onaya gitmektedir. Bu nedenle belgelerin en geç önceki haftanın Cuma gününe kadar </a:t>
            </a:r>
            <a:r>
              <a:rPr lang="tr-TR" sz="1800" b="1" dirty="0"/>
              <a:t>Ar. Gör. Fikret Yaman a </a:t>
            </a:r>
            <a:r>
              <a:rPr lang="tr-TR" sz="1800" dirty="0"/>
              <a:t>elden teslim edilmesi gereklidir.</a:t>
            </a:r>
          </a:p>
          <a:p>
            <a:pPr marL="457200" marR="0" lvl="0" indent="-342900" algn="l" rtl="0">
              <a:lnSpc>
                <a:spcPct val="150000"/>
              </a:lnSpc>
              <a:spcBef>
                <a:spcPts val="0"/>
              </a:spcBef>
              <a:spcAft>
                <a:spcPts val="0"/>
              </a:spcAft>
              <a:buClr>
                <a:srgbClr val="000000"/>
              </a:buClr>
              <a:buSzPts val="1800"/>
              <a:buFont typeface="Arial"/>
              <a:buChar char="●"/>
            </a:pPr>
            <a:r>
              <a:rPr lang="tr-TR" sz="1800" dirty="0"/>
              <a:t>Öğrencinin onaylı belgeleri dekanlığa gönderilir.</a:t>
            </a:r>
          </a:p>
          <a:p>
            <a:pPr marL="457200" marR="0" lvl="0" indent="-342900" algn="l" rtl="0">
              <a:lnSpc>
                <a:spcPct val="150000"/>
              </a:lnSpc>
              <a:spcBef>
                <a:spcPts val="0"/>
              </a:spcBef>
              <a:spcAft>
                <a:spcPts val="0"/>
              </a:spcAft>
              <a:buClr>
                <a:srgbClr val="000000"/>
              </a:buClr>
              <a:buSzPts val="1800"/>
              <a:buFont typeface="Arial"/>
              <a:buChar char="●"/>
            </a:pPr>
            <a:r>
              <a:rPr lang="tr-TR" sz="1800" dirty="0"/>
              <a:t>Stajı onaylanan öğrencinin sigorta işlemleri dekanlık tarafından yapılıp belirttiği mail adresine işe giriş bildirgesi gönderilir ve bu belge staj yapılan iş yerine teslim edilir.</a:t>
            </a:r>
          </a:p>
          <a:p>
            <a:pPr marL="457200" marR="0" lvl="0" indent="-342900" algn="l" rtl="0">
              <a:lnSpc>
                <a:spcPct val="150000"/>
              </a:lnSpc>
              <a:spcBef>
                <a:spcPts val="0"/>
              </a:spcBef>
              <a:spcAft>
                <a:spcPts val="0"/>
              </a:spcAft>
              <a:buClr>
                <a:srgbClr val="000000"/>
              </a:buClr>
              <a:buSzPts val="1800"/>
              <a:buFont typeface="Arial"/>
              <a:buChar char="●"/>
            </a:pPr>
            <a:endParaRPr lang="tr-TR" sz="1800" dirty="0"/>
          </a:p>
          <a:p>
            <a:pPr marL="457200" marR="0" lvl="0" indent="-342900" algn="l" rtl="0">
              <a:lnSpc>
                <a:spcPct val="150000"/>
              </a:lnSpc>
              <a:spcBef>
                <a:spcPts val="0"/>
              </a:spcBef>
              <a:spcAft>
                <a:spcPts val="0"/>
              </a:spcAft>
              <a:buClr>
                <a:srgbClr val="000000"/>
              </a:buClr>
              <a:buSzPts val="1800"/>
              <a:buFont typeface="Arial"/>
              <a:buChar char="●"/>
            </a:pPr>
            <a:endParaRPr lang="tr-TR" sz="1800" dirty="0"/>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11</a:t>
            </a:fld>
            <a:endParaRPr lang="tr-TR"/>
          </a:p>
        </p:txBody>
      </p:sp>
    </p:spTree>
    <p:extLst>
      <p:ext uri="{BB962C8B-B14F-4D97-AF65-F5344CB8AC3E}">
        <p14:creationId xmlns:p14="http://schemas.microsoft.com/office/powerpoint/2010/main" val="2861453759"/>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Staj Başvuru </a:t>
            </a: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Belgeleri</a:t>
            </a:r>
            <a:endParaRPr sz="2000" b="1" i="0" u="none" strike="noStrike" cap="none" dirty="0">
              <a:solidFill>
                <a:srgbClr val="C00000"/>
              </a:solidFill>
              <a:latin typeface="Arial"/>
              <a:ea typeface="Arial"/>
              <a:cs typeface="Arial"/>
              <a:sym typeface="Arial"/>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12</a:t>
            </a:fld>
            <a:endParaRPr lang="tr-TR"/>
          </a:p>
        </p:txBody>
      </p:sp>
      <p:pic>
        <p:nvPicPr>
          <p:cNvPr id="4" name="Resim 3">
            <a:extLst>
              <a:ext uri="{FF2B5EF4-FFF2-40B4-BE49-F238E27FC236}">
                <a16:creationId xmlns:a16="http://schemas.microsoft.com/office/drawing/2014/main" id="{BCAF1E54-AAD1-484D-B839-F8546DB0F329}"/>
              </a:ext>
            </a:extLst>
          </p:cNvPr>
          <p:cNvPicPr>
            <a:picLocks noChangeAspect="1"/>
          </p:cNvPicPr>
          <p:nvPr/>
        </p:nvPicPr>
        <p:blipFill>
          <a:blip r:embed="rId4"/>
          <a:stretch>
            <a:fillRect/>
          </a:stretch>
        </p:blipFill>
        <p:spPr>
          <a:xfrm>
            <a:off x="2609506" y="0"/>
            <a:ext cx="3863959" cy="5715000"/>
          </a:xfrm>
          <a:prstGeom prst="rect">
            <a:avLst/>
          </a:prstGeom>
        </p:spPr>
      </p:pic>
      <p:pic>
        <p:nvPicPr>
          <p:cNvPr id="14" name="Resim 13">
            <a:extLst>
              <a:ext uri="{FF2B5EF4-FFF2-40B4-BE49-F238E27FC236}">
                <a16:creationId xmlns:a16="http://schemas.microsoft.com/office/drawing/2014/main" id="{C20B0893-6873-4D7C-B8CC-E62AC292E610}"/>
              </a:ext>
            </a:extLst>
          </p:cNvPr>
          <p:cNvPicPr>
            <a:picLocks noChangeAspect="1"/>
          </p:cNvPicPr>
          <p:nvPr/>
        </p:nvPicPr>
        <p:blipFill>
          <a:blip r:embed="rId5"/>
          <a:stretch>
            <a:fillRect/>
          </a:stretch>
        </p:blipFill>
        <p:spPr>
          <a:xfrm>
            <a:off x="0" y="2115000"/>
            <a:ext cx="2547693" cy="3600000"/>
          </a:xfrm>
          <a:prstGeom prst="rect">
            <a:avLst/>
          </a:prstGeom>
        </p:spPr>
      </p:pic>
      <p:pic>
        <p:nvPicPr>
          <p:cNvPr id="16" name="Resim 15">
            <a:extLst>
              <a:ext uri="{FF2B5EF4-FFF2-40B4-BE49-F238E27FC236}">
                <a16:creationId xmlns:a16="http://schemas.microsoft.com/office/drawing/2014/main" id="{3393BBA6-F4E5-4658-A5AA-1E71542C2E19}"/>
              </a:ext>
            </a:extLst>
          </p:cNvPr>
          <p:cNvPicPr>
            <a:picLocks noChangeAspect="1"/>
          </p:cNvPicPr>
          <p:nvPr/>
        </p:nvPicPr>
        <p:blipFill>
          <a:blip r:embed="rId5"/>
          <a:stretch>
            <a:fillRect/>
          </a:stretch>
        </p:blipFill>
        <p:spPr>
          <a:xfrm>
            <a:off x="6596307" y="2115000"/>
            <a:ext cx="2547693" cy="3600000"/>
          </a:xfrm>
          <a:prstGeom prst="rect">
            <a:avLst/>
          </a:prstGeom>
        </p:spPr>
      </p:pic>
      <p:sp>
        <p:nvSpPr>
          <p:cNvPr id="17" name="Metin kutusu 16">
            <a:extLst>
              <a:ext uri="{FF2B5EF4-FFF2-40B4-BE49-F238E27FC236}">
                <a16:creationId xmlns:a16="http://schemas.microsoft.com/office/drawing/2014/main" id="{BEF502F6-E28D-473B-8558-5E354E461545}"/>
              </a:ext>
            </a:extLst>
          </p:cNvPr>
          <p:cNvSpPr txBox="1"/>
          <p:nvPr/>
        </p:nvSpPr>
        <p:spPr>
          <a:xfrm>
            <a:off x="595642" y="1666286"/>
            <a:ext cx="1558440" cy="523220"/>
          </a:xfrm>
          <a:prstGeom prst="rect">
            <a:avLst/>
          </a:prstGeom>
          <a:noFill/>
        </p:spPr>
        <p:txBody>
          <a:bodyPr wrap="none" rtlCol="0">
            <a:spAutoFit/>
          </a:bodyPr>
          <a:lstStyle/>
          <a:p>
            <a:pPr algn="ctr"/>
            <a:r>
              <a:rPr lang="tr-TR" dirty="0"/>
              <a:t>Pandemi Dönemi</a:t>
            </a:r>
          </a:p>
          <a:p>
            <a:pPr algn="ctr"/>
            <a:r>
              <a:rPr lang="tr-TR" dirty="0"/>
              <a:t>FormF1</a:t>
            </a:r>
          </a:p>
        </p:txBody>
      </p:sp>
      <p:sp>
        <p:nvSpPr>
          <p:cNvPr id="20" name="Metin kutusu 19">
            <a:extLst>
              <a:ext uri="{FF2B5EF4-FFF2-40B4-BE49-F238E27FC236}">
                <a16:creationId xmlns:a16="http://schemas.microsoft.com/office/drawing/2014/main" id="{2E6DCBEC-4F33-4609-B69B-8CA35EDBA9E7}"/>
              </a:ext>
            </a:extLst>
          </p:cNvPr>
          <p:cNvSpPr txBox="1"/>
          <p:nvPr/>
        </p:nvSpPr>
        <p:spPr>
          <a:xfrm>
            <a:off x="7312955" y="1666286"/>
            <a:ext cx="1558440" cy="523220"/>
          </a:xfrm>
          <a:prstGeom prst="rect">
            <a:avLst/>
          </a:prstGeom>
          <a:noFill/>
        </p:spPr>
        <p:txBody>
          <a:bodyPr wrap="none" rtlCol="0">
            <a:spAutoFit/>
          </a:bodyPr>
          <a:lstStyle/>
          <a:p>
            <a:r>
              <a:rPr lang="tr-TR" dirty="0"/>
              <a:t>Pandemi Dönemi</a:t>
            </a:r>
          </a:p>
          <a:p>
            <a:pPr algn="ctr"/>
            <a:r>
              <a:rPr lang="tr-TR" dirty="0"/>
              <a:t>Form F2</a:t>
            </a:r>
          </a:p>
        </p:txBody>
      </p:sp>
    </p:spTree>
    <p:extLst>
      <p:ext uri="{BB962C8B-B14F-4D97-AF65-F5344CB8AC3E}">
        <p14:creationId xmlns:p14="http://schemas.microsoft.com/office/powerpoint/2010/main" val="759135669"/>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Staj Defterleri</a:t>
            </a:r>
            <a:endParaRPr sz="2000" b="1" i="0" u="none" strike="noStrike" cap="none" dirty="0">
              <a:solidFill>
                <a:srgbClr val="C00000"/>
              </a:solidFill>
              <a:latin typeface="Arial"/>
              <a:ea typeface="Arial"/>
              <a:cs typeface="Arial"/>
              <a:sym typeface="Arial"/>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13</a:t>
            </a:fld>
            <a:endParaRPr lang="tr-TR"/>
          </a:p>
        </p:txBody>
      </p:sp>
      <p:sp>
        <p:nvSpPr>
          <p:cNvPr id="11" name="Google Shape;64;p2">
            <a:extLst>
              <a:ext uri="{FF2B5EF4-FFF2-40B4-BE49-F238E27FC236}">
                <a16:creationId xmlns:a16="http://schemas.microsoft.com/office/drawing/2014/main" id="{52A9D241-2403-4C01-97C2-9E3E94EE7E6D}"/>
              </a:ext>
            </a:extLst>
          </p:cNvPr>
          <p:cNvSpPr txBox="1"/>
          <p:nvPr/>
        </p:nvSpPr>
        <p:spPr>
          <a:xfrm>
            <a:off x="427576" y="697089"/>
            <a:ext cx="6877576" cy="4599426"/>
          </a:xfrm>
          <a:prstGeom prst="rect">
            <a:avLst/>
          </a:prstGeom>
          <a:noFill/>
          <a:ln>
            <a:noFill/>
          </a:ln>
        </p:spPr>
        <p:txBody>
          <a:bodyPr spcFirstLastPara="1" wrap="square" lIns="91425" tIns="91425" rIns="91425" bIns="91425" anchor="t" anchorCtr="0">
            <a:noAutofit/>
          </a:bodyPr>
          <a:lstStyle/>
          <a:p>
            <a:pPr marL="457200" marR="0" lvl="0" indent="-342900" algn="just" rtl="0">
              <a:lnSpc>
                <a:spcPct val="150000"/>
              </a:lnSpc>
              <a:spcBef>
                <a:spcPts val="0"/>
              </a:spcBef>
              <a:spcAft>
                <a:spcPts val="0"/>
              </a:spcAft>
              <a:buClr>
                <a:srgbClr val="000000"/>
              </a:buClr>
              <a:buSzPts val="1800"/>
              <a:buFont typeface="Arial"/>
              <a:buChar char="●"/>
            </a:pPr>
            <a:r>
              <a:rPr lang="tr-TR" sz="1800" dirty="0"/>
              <a:t>Staj defterleri bilimsel bir şekilde yazılmalı ve </a:t>
            </a:r>
            <a:r>
              <a:rPr lang="tr-TR" sz="1800" b="1" dirty="0"/>
              <a:t>Staj yönergesinde</a:t>
            </a:r>
            <a:r>
              <a:rPr lang="tr-TR" sz="1800" dirty="0"/>
              <a:t> belirten kurallara uymalıdır. Yoksa stajı geçersiz sayılır.</a:t>
            </a:r>
          </a:p>
          <a:p>
            <a:pPr marL="457200" marR="0" lvl="0" indent="-342900" algn="just" rtl="0">
              <a:lnSpc>
                <a:spcPct val="150000"/>
              </a:lnSpc>
              <a:spcBef>
                <a:spcPts val="0"/>
              </a:spcBef>
              <a:spcAft>
                <a:spcPts val="0"/>
              </a:spcAft>
              <a:buClr>
                <a:srgbClr val="000000"/>
              </a:buClr>
              <a:buSzPts val="1800"/>
              <a:buFont typeface="Arial"/>
              <a:buChar char="●"/>
            </a:pPr>
            <a:r>
              <a:rPr lang="tr-TR" sz="1800" dirty="0"/>
              <a:t>Tarihler eksiksiz bir şekilde olmalı ve her bir sayfa imzalanıp kaşelenmelidir.</a:t>
            </a:r>
          </a:p>
          <a:p>
            <a:pPr marL="457200" marR="0" lvl="0" indent="-342900" algn="just" rtl="0">
              <a:lnSpc>
                <a:spcPct val="150000"/>
              </a:lnSpc>
              <a:spcBef>
                <a:spcPts val="0"/>
              </a:spcBef>
              <a:spcAft>
                <a:spcPts val="0"/>
              </a:spcAft>
              <a:buClr>
                <a:srgbClr val="000000"/>
              </a:buClr>
              <a:buSzPts val="1800"/>
              <a:buFont typeface="Arial"/>
              <a:buChar char="●"/>
            </a:pPr>
            <a:r>
              <a:rPr lang="tr-TR" sz="1800" dirty="0"/>
              <a:t>Tüm defter bilgisayar ortamında yazılmalı, gerekli olan teknik resimler CAD programı ile yapılmalıdır.</a:t>
            </a:r>
          </a:p>
          <a:p>
            <a:pPr marL="457200" marR="0" lvl="0" indent="-342900" algn="just" rtl="0">
              <a:lnSpc>
                <a:spcPct val="150000"/>
              </a:lnSpc>
              <a:spcBef>
                <a:spcPts val="0"/>
              </a:spcBef>
              <a:spcAft>
                <a:spcPts val="0"/>
              </a:spcAft>
              <a:buClr>
                <a:srgbClr val="000000"/>
              </a:buClr>
              <a:buSzPts val="1800"/>
              <a:buFont typeface="Arial"/>
              <a:buChar char="●"/>
            </a:pPr>
            <a:r>
              <a:rPr lang="tr-TR" sz="1800" dirty="0"/>
              <a:t>Staj defterlerinde mühendislik terimleri, şekiller ve birimler düzgün bir şekilde kullanılmalıdır.</a:t>
            </a:r>
          </a:p>
          <a:p>
            <a:pPr marL="457200" marR="0" lvl="0" indent="-342900" algn="just" rtl="0">
              <a:lnSpc>
                <a:spcPct val="150000"/>
              </a:lnSpc>
              <a:spcBef>
                <a:spcPts val="0"/>
              </a:spcBef>
              <a:spcAft>
                <a:spcPts val="0"/>
              </a:spcAft>
              <a:buClr>
                <a:srgbClr val="000000"/>
              </a:buClr>
              <a:buSzPts val="1800"/>
              <a:buFont typeface="Arial"/>
              <a:buChar char="●"/>
            </a:pPr>
            <a:r>
              <a:rPr lang="tr-TR" sz="1800" dirty="0"/>
              <a:t>Defterlerde firmaların gizlilik ilkelerine ve etik kurallarına uyulmalıdır.</a:t>
            </a:r>
          </a:p>
        </p:txBody>
      </p:sp>
    </p:spTree>
    <p:extLst>
      <p:ext uri="{BB962C8B-B14F-4D97-AF65-F5344CB8AC3E}">
        <p14:creationId xmlns:p14="http://schemas.microsoft.com/office/powerpoint/2010/main" val="2289147392"/>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Staj Bitirme Formları</a:t>
            </a:r>
            <a:endParaRPr sz="2000" b="1" i="0" u="none" strike="noStrike" cap="none" dirty="0">
              <a:solidFill>
                <a:srgbClr val="C00000"/>
              </a:solidFill>
              <a:latin typeface="Arial"/>
              <a:ea typeface="Arial"/>
              <a:cs typeface="Arial"/>
              <a:sym typeface="Arial"/>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14</a:t>
            </a:fld>
            <a:endParaRPr lang="tr-TR"/>
          </a:p>
        </p:txBody>
      </p:sp>
      <p:sp>
        <p:nvSpPr>
          <p:cNvPr id="11" name="Google Shape;64;p2">
            <a:extLst>
              <a:ext uri="{FF2B5EF4-FFF2-40B4-BE49-F238E27FC236}">
                <a16:creationId xmlns:a16="http://schemas.microsoft.com/office/drawing/2014/main" id="{52A9D241-2403-4C01-97C2-9E3E94EE7E6D}"/>
              </a:ext>
            </a:extLst>
          </p:cNvPr>
          <p:cNvSpPr txBox="1"/>
          <p:nvPr/>
        </p:nvSpPr>
        <p:spPr>
          <a:xfrm>
            <a:off x="427576" y="697089"/>
            <a:ext cx="6877576" cy="4599426"/>
          </a:xfrm>
          <a:prstGeom prst="rect">
            <a:avLst/>
          </a:prstGeom>
          <a:noFill/>
          <a:ln>
            <a:noFill/>
          </a:ln>
        </p:spPr>
        <p:txBody>
          <a:bodyPr spcFirstLastPara="1" wrap="square" lIns="91425" tIns="91425" rIns="91425" bIns="91425" anchor="t" anchorCtr="0">
            <a:noAutofit/>
          </a:bodyPr>
          <a:lstStyle/>
          <a:p>
            <a:pPr marL="457200" marR="0" lvl="0" indent="-342900" algn="l" rtl="0">
              <a:lnSpc>
                <a:spcPct val="150000"/>
              </a:lnSpc>
              <a:spcBef>
                <a:spcPts val="0"/>
              </a:spcBef>
              <a:spcAft>
                <a:spcPts val="0"/>
              </a:spcAft>
              <a:buClr>
                <a:srgbClr val="000000"/>
              </a:buClr>
              <a:buSzPts val="1800"/>
              <a:buFont typeface="Arial"/>
              <a:buChar char="●"/>
            </a:pPr>
            <a:r>
              <a:rPr lang="tr-TR" sz="1800" dirty="0"/>
              <a:t>Staj defteri yanında Değerlendirme formu ve yoklama listesi teslim edilmelidir. Yoklamaya </a:t>
            </a:r>
            <a:r>
              <a:rPr lang="tr-TR" sz="1800" b="1" dirty="0"/>
              <a:t>öğrenci kendi imzasını atar ve en son iş yerinde staj sorumlusuna onaylatır.</a:t>
            </a:r>
          </a:p>
          <a:p>
            <a:pPr marL="457200" marR="0" lvl="0" indent="-342900" algn="l" rtl="0">
              <a:lnSpc>
                <a:spcPct val="150000"/>
              </a:lnSpc>
              <a:spcBef>
                <a:spcPts val="0"/>
              </a:spcBef>
              <a:spcAft>
                <a:spcPts val="0"/>
              </a:spcAft>
              <a:buClr>
                <a:srgbClr val="000000"/>
              </a:buClr>
              <a:buSzPts val="1800"/>
              <a:buFont typeface="Arial"/>
              <a:buChar char="●"/>
            </a:pPr>
            <a:r>
              <a:rPr lang="tr-TR" sz="1800" dirty="0"/>
              <a:t>Belgelerin tesliminde </a:t>
            </a:r>
            <a:r>
              <a:rPr lang="tr-TR" sz="1800" b="1" dirty="0"/>
              <a:t>değerlendirme formu kapalı bir zarf </a:t>
            </a:r>
            <a:r>
              <a:rPr lang="tr-TR" sz="1800" dirty="0"/>
              <a:t>içerisinde teslim edilmelidir.</a:t>
            </a:r>
          </a:p>
          <a:p>
            <a:pPr marL="457200" marR="0" lvl="0" indent="-342900" algn="l" rtl="0">
              <a:lnSpc>
                <a:spcPct val="150000"/>
              </a:lnSpc>
              <a:spcBef>
                <a:spcPts val="0"/>
              </a:spcBef>
              <a:spcAft>
                <a:spcPts val="0"/>
              </a:spcAft>
              <a:buClr>
                <a:srgbClr val="000000"/>
              </a:buClr>
              <a:buSzPts val="1800"/>
              <a:buFont typeface="Arial"/>
              <a:buChar char="●"/>
            </a:pPr>
            <a:endParaRPr lang="tr-TR" sz="1800" dirty="0"/>
          </a:p>
          <a:p>
            <a:pPr marL="457200" marR="0" lvl="0" indent="-342900" algn="l" rtl="0">
              <a:lnSpc>
                <a:spcPct val="150000"/>
              </a:lnSpc>
              <a:spcBef>
                <a:spcPts val="0"/>
              </a:spcBef>
              <a:spcAft>
                <a:spcPts val="0"/>
              </a:spcAft>
              <a:buClr>
                <a:srgbClr val="000000"/>
              </a:buClr>
              <a:buSzPts val="1800"/>
              <a:buFont typeface="Arial"/>
              <a:buChar char="●"/>
            </a:pPr>
            <a:endParaRPr lang="tr-TR" sz="1800" dirty="0"/>
          </a:p>
        </p:txBody>
      </p:sp>
    </p:spTree>
    <p:extLst>
      <p:ext uri="{BB962C8B-B14F-4D97-AF65-F5344CB8AC3E}">
        <p14:creationId xmlns:p14="http://schemas.microsoft.com/office/powerpoint/2010/main" val="4280606427"/>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Önemli Tarihler</a:t>
            </a:r>
            <a:endParaRPr sz="2000" b="1" i="0" u="none" strike="noStrike" cap="none" dirty="0">
              <a:solidFill>
                <a:srgbClr val="C00000"/>
              </a:solidFill>
              <a:latin typeface="Arial"/>
              <a:ea typeface="Arial"/>
              <a:cs typeface="Arial"/>
              <a:sym typeface="Arial"/>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15</a:t>
            </a:fld>
            <a:endParaRPr lang="tr-TR"/>
          </a:p>
        </p:txBody>
      </p:sp>
      <p:sp>
        <p:nvSpPr>
          <p:cNvPr id="11" name="Google Shape;64;p2">
            <a:extLst>
              <a:ext uri="{FF2B5EF4-FFF2-40B4-BE49-F238E27FC236}">
                <a16:creationId xmlns:a16="http://schemas.microsoft.com/office/drawing/2014/main" id="{52A9D241-2403-4C01-97C2-9E3E94EE7E6D}"/>
              </a:ext>
            </a:extLst>
          </p:cNvPr>
          <p:cNvSpPr txBox="1"/>
          <p:nvPr/>
        </p:nvSpPr>
        <p:spPr>
          <a:xfrm>
            <a:off x="427576" y="697089"/>
            <a:ext cx="6877576" cy="4599426"/>
          </a:xfrm>
          <a:prstGeom prst="rect">
            <a:avLst/>
          </a:prstGeom>
          <a:noFill/>
          <a:ln>
            <a:noFill/>
          </a:ln>
        </p:spPr>
        <p:txBody>
          <a:bodyPr spcFirstLastPara="1" wrap="square" lIns="91425" tIns="91425" rIns="91425" bIns="91425" anchor="t" anchorCtr="0">
            <a:noAutofit/>
          </a:bodyPr>
          <a:lstStyle/>
          <a:p>
            <a:pPr marL="457200" marR="0" lvl="0" indent="-342900" algn="just" rtl="0">
              <a:lnSpc>
                <a:spcPct val="150000"/>
              </a:lnSpc>
              <a:spcBef>
                <a:spcPts val="0"/>
              </a:spcBef>
              <a:spcAft>
                <a:spcPts val="0"/>
              </a:spcAft>
              <a:buClr>
                <a:srgbClr val="000000"/>
              </a:buClr>
              <a:buSzPts val="1800"/>
              <a:buFont typeface="Arial"/>
              <a:buChar char="●"/>
            </a:pPr>
            <a:r>
              <a:rPr lang="tr-TR" sz="1800" dirty="0"/>
              <a:t>Kurumsal firmalar yaz stajları için başvuruları sonbahar döneminde almaya başlamaktadır. Bunları takip etmeniz ve olabildiğince hızlı bir şekilde başvurmanız gereklidir.</a:t>
            </a:r>
          </a:p>
          <a:p>
            <a:pPr marL="457200" marR="0" lvl="0" indent="-342900" algn="just" rtl="0">
              <a:lnSpc>
                <a:spcPct val="150000"/>
              </a:lnSpc>
              <a:spcBef>
                <a:spcPts val="0"/>
              </a:spcBef>
              <a:spcAft>
                <a:spcPts val="0"/>
              </a:spcAft>
              <a:buClr>
                <a:srgbClr val="000000"/>
              </a:buClr>
              <a:buSzPts val="1800"/>
              <a:buFont typeface="Arial"/>
              <a:buChar char="●"/>
            </a:pPr>
            <a:r>
              <a:rPr lang="tr-TR" sz="1800" dirty="0"/>
              <a:t>Staj belgelerinin teslimini dönem içerisinde bölüm yaparken yaz tatili içerisinde staj bulmanız durumunda belgenin dekanlığa teslim işlemlerini kendiniz halletmelisiniz. Bu nedenle işlemlerinizi dönem sona ermeden 30 gün önce başlatmalısınız.</a:t>
            </a:r>
          </a:p>
          <a:p>
            <a:pPr marL="457200" marR="0" lvl="0" indent="-342900" algn="just" rtl="0">
              <a:lnSpc>
                <a:spcPct val="150000"/>
              </a:lnSpc>
              <a:spcBef>
                <a:spcPts val="0"/>
              </a:spcBef>
              <a:spcAft>
                <a:spcPts val="0"/>
              </a:spcAft>
              <a:buClr>
                <a:srgbClr val="000000"/>
              </a:buClr>
              <a:buSzPts val="1800"/>
              <a:buFont typeface="Arial"/>
              <a:buChar char="●"/>
            </a:pPr>
            <a:r>
              <a:rPr lang="tr-TR" sz="1800" dirty="0"/>
              <a:t>Raporların ve defterlerin son teslimi bölüm tarafından sizlere ilan edilecektir.</a:t>
            </a:r>
          </a:p>
          <a:p>
            <a:pPr marL="457200" marR="0" lvl="0" indent="-342900" algn="just" rtl="0">
              <a:lnSpc>
                <a:spcPct val="150000"/>
              </a:lnSpc>
              <a:spcBef>
                <a:spcPts val="0"/>
              </a:spcBef>
              <a:spcAft>
                <a:spcPts val="0"/>
              </a:spcAft>
              <a:buClr>
                <a:srgbClr val="000000"/>
              </a:buClr>
              <a:buSzPts val="1800"/>
              <a:buFont typeface="Arial"/>
              <a:buChar char="●"/>
            </a:pPr>
            <a:endParaRPr lang="tr-TR" sz="1800" dirty="0"/>
          </a:p>
          <a:p>
            <a:pPr marL="457200" marR="0" lvl="0" indent="-342900" algn="just" rtl="0">
              <a:lnSpc>
                <a:spcPct val="150000"/>
              </a:lnSpc>
              <a:spcBef>
                <a:spcPts val="0"/>
              </a:spcBef>
              <a:spcAft>
                <a:spcPts val="0"/>
              </a:spcAft>
              <a:buClr>
                <a:srgbClr val="000000"/>
              </a:buClr>
              <a:buSzPts val="1800"/>
              <a:buFont typeface="Arial"/>
              <a:buChar char="●"/>
            </a:pPr>
            <a:endParaRPr lang="tr-TR" sz="1800" dirty="0"/>
          </a:p>
        </p:txBody>
      </p:sp>
    </p:spTree>
    <p:extLst>
      <p:ext uri="{BB962C8B-B14F-4D97-AF65-F5344CB8AC3E}">
        <p14:creationId xmlns:p14="http://schemas.microsoft.com/office/powerpoint/2010/main" val="2791942760"/>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Önemli Siteler ve Kuruluşlar</a:t>
            </a:r>
            <a:endParaRPr sz="2000" b="1" i="0" u="none" strike="noStrike" cap="none" dirty="0">
              <a:solidFill>
                <a:srgbClr val="C00000"/>
              </a:solidFill>
              <a:latin typeface="Arial"/>
              <a:ea typeface="Arial"/>
              <a:cs typeface="Arial"/>
              <a:sym typeface="Arial"/>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16</a:t>
            </a:fld>
            <a:endParaRPr lang="tr-TR"/>
          </a:p>
        </p:txBody>
      </p:sp>
      <p:sp>
        <p:nvSpPr>
          <p:cNvPr id="11" name="Google Shape;64;p2">
            <a:extLst>
              <a:ext uri="{FF2B5EF4-FFF2-40B4-BE49-F238E27FC236}">
                <a16:creationId xmlns:a16="http://schemas.microsoft.com/office/drawing/2014/main" id="{52A9D241-2403-4C01-97C2-9E3E94EE7E6D}"/>
              </a:ext>
            </a:extLst>
          </p:cNvPr>
          <p:cNvSpPr txBox="1"/>
          <p:nvPr/>
        </p:nvSpPr>
        <p:spPr>
          <a:xfrm>
            <a:off x="427576" y="697089"/>
            <a:ext cx="6725392" cy="4599426"/>
          </a:xfrm>
          <a:prstGeom prst="rect">
            <a:avLst/>
          </a:prstGeom>
          <a:noFill/>
          <a:ln>
            <a:noFill/>
          </a:ln>
        </p:spPr>
        <p:txBody>
          <a:bodyPr spcFirstLastPara="1" wrap="square" lIns="91425" tIns="91425" rIns="91425" bIns="91425" anchor="t" anchorCtr="0">
            <a:noAutofit/>
          </a:bodyPr>
          <a:lstStyle/>
          <a:p>
            <a:pPr marL="114300" marR="0" lvl="0" algn="just" rtl="0">
              <a:lnSpc>
                <a:spcPct val="150000"/>
              </a:lnSpc>
              <a:spcBef>
                <a:spcPts val="0"/>
              </a:spcBef>
              <a:spcAft>
                <a:spcPts val="0"/>
              </a:spcAft>
              <a:buClr>
                <a:srgbClr val="000000"/>
              </a:buClr>
              <a:buSzPts val="1800"/>
            </a:pPr>
            <a:r>
              <a:rPr lang="tr-TR" sz="1800" dirty="0"/>
              <a:t>Staj yeri ararken bir çok kuruluş ve </a:t>
            </a:r>
            <a:r>
              <a:rPr lang="tr-TR" sz="1800" dirty="0" err="1"/>
              <a:t>websitesi</a:t>
            </a:r>
            <a:r>
              <a:rPr lang="tr-TR" sz="1800" dirty="0"/>
              <a:t> site staj bulmanızda yardımcı olabilir.</a:t>
            </a:r>
          </a:p>
          <a:p>
            <a:pPr marL="457200" marR="0" lvl="0" indent="-342900" algn="just" rtl="0">
              <a:lnSpc>
                <a:spcPct val="150000"/>
              </a:lnSpc>
              <a:spcBef>
                <a:spcPts val="0"/>
              </a:spcBef>
              <a:spcAft>
                <a:spcPts val="0"/>
              </a:spcAft>
              <a:buClr>
                <a:srgbClr val="000000"/>
              </a:buClr>
              <a:buSzPts val="1800"/>
              <a:buFont typeface="Arial"/>
              <a:buChar char="●"/>
            </a:pPr>
            <a:r>
              <a:rPr lang="tr-TR" sz="1800" dirty="0"/>
              <a:t>Eskişehir Makine Mühendisleri Odası: MMO Eskişehir şubesi Eskişehir içi ve etrafında size staj yeri bulma konusunda yardımcı olabilir. </a:t>
            </a:r>
            <a:r>
              <a:rPr lang="tr-TR" sz="1800" dirty="0">
                <a:solidFill>
                  <a:srgbClr val="0070C0"/>
                </a:solidFill>
              </a:rPr>
              <a:t>eskisehir@mmo.org.tr</a:t>
            </a:r>
          </a:p>
          <a:p>
            <a:pPr marL="114300" marR="0" lvl="0" algn="just" rtl="0">
              <a:lnSpc>
                <a:spcPct val="150000"/>
              </a:lnSpc>
              <a:spcBef>
                <a:spcPts val="0"/>
              </a:spcBef>
              <a:spcAft>
                <a:spcPts val="0"/>
              </a:spcAft>
              <a:buClr>
                <a:srgbClr val="000000"/>
              </a:buClr>
              <a:buSzPts val="1800"/>
            </a:pPr>
            <a:r>
              <a:rPr lang="tr-TR" sz="1800" dirty="0"/>
              <a:t>     (</a:t>
            </a:r>
            <a:r>
              <a:rPr lang="tr-TR" sz="1800" dirty="0">
                <a:solidFill>
                  <a:srgbClr val="0070C0"/>
                </a:solidFill>
              </a:rPr>
              <a:t>https://www.mmo.org.tr/eskisehir</a:t>
            </a:r>
            <a:r>
              <a:rPr lang="tr-TR" sz="1800" dirty="0"/>
              <a:t>)</a:t>
            </a:r>
          </a:p>
          <a:p>
            <a:pPr marL="457200" marR="0" lvl="0" indent="-342900" algn="just" rtl="0">
              <a:lnSpc>
                <a:spcPct val="150000"/>
              </a:lnSpc>
              <a:spcBef>
                <a:spcPts val="0"/>
              </a:spcBef>
              <a:spcAft>
                <a:spcPts val="0"/>
              </a:spcAft>
              <a:buClr>
                <a:srgbClr val="000000"/>
              </a:buClr>
              <a:buSzPts val="1800"/>
              <a:buFont typeface="Arial"/>
              <a:buChar char="●"/>
            </a:pPr>
            <a:r>
              <a:rPr lang="tr-TR" sz="1800" dirty="0"/>
              <a:t>Cumhurbaşkanlığı Staj Programı = Kariyer Kapısı (</a:t>
            </a:r>
            <a:r>
              <a:rPr lang="tr-TR" sz="1800" dirty="0">
                <a:solidFill>
                  <a:srgbClr val="0070C0"/>
                </a:solidFill>
                <a:hlinkClick r:id="rId4">
                  <a:extLst>
                    <a:ext uri="{A12FA001-AC4F-418D-AE19-62706E023703}">
                      <ahyp:hlinkClr xmlns:ahyp="http://schemas.microsoft.com/office/drawing/2018/hyperlinkcolor" val="tx"/>
                    </a:ext>
                  </a:extLst>
                </a:hlinkClick>
              </a:rPr>
              <a:t>https://kariyerkapisi.cbiko.gov.tr/</a:t>
            </a:r>
            <a:r>
              <a:rPr lang="tr-TR" sz="1800" dirty="0">
                <a:solidFill>
                  <a:srgbClr val="0070C0"/>
                </a:solidFill>
              </a:rPr>
              <a:t>)</a:t>
            </a:r>
          </a:p>
          <a:p>
            <a:pPr marL="457200" marR="0" lvl="0" indent="-342900" algn="just" rtl="0">
              <a:lnSpc>
                <a:spcPct val="150000"/>
              </a:lnSpc>
              <a:spcBef>
                <a:spcPts val="0"/>
              </a:spcBef>
              <a:spcAft>
                <a:spcPts val="0"/>
              </a:spcAft>
              <a:buClr>
                <a:srgbClr val="000000"/>
              </a:buClr>
              <a:buSzPts val="1800"/>
              <a:buFont typeface="Arial"/>
              <a:buChar char="●"/>
            </a:pPr>
            <a:r>
              <a:rPr lang="tr-TR" sz="1800" dirty="0"/>
              <a:t>Kariyer Net : </a:t>
            </a:r>
            <a:r>
              <a:rPr lang="tr-TR" sz="1800" dirty="0">
                <a:solidFill>
                  <a:srgbClr val="0070C0"/>
                </a:solidFill>
                <a:hlinkClick r:id="rId5">
                  <a:extLst>
                    <a:ext uri="{A12FA001-AC4F-418D-AE19-62706E023703}">
                      <ahyp:hlinkClr xmlns:ahyp="http://schemas.microsoft.com/office/drawing/2018/hyperlinkcolor" val="tx"/>
                    </a:ext>
                  </a:extLst>
                </a:hlinkClick>
              </a:rPr>
              <a:t>https://www.kariyer.net/</a:t>
            </a:r>
            <a:endParaRPr lang="tr-TR" sz="1800" dirty="0">
              <a:solidFill>
                <a:srgbClr val="0070C0"/>
              </a:solidFill>
            </a:endParaRPr>
          </a:p>
          <a:p>
            <a:pPr marL="457200" marR="0" lvl="0" indent="-342900" algn="just" rtl="0">
              <a:lnSpc>
                <a:spcPct val="150000"/>
              </a:lnSpc>
              <a:spcBef>
                <a:spcPts val="0"/>
              </a:spcBef>
              <a:spcAft>
                <a:spcPts val="0"/>
              </a:spcAft>
              <a:buClr>
                <a:srgbClr val="000000"/>
              </a:buClr>
              <a:buSzPts val="1800"/>
              <a:buFont typeface="Arial"/>
              <a:buChar char="●"/>
            </a:pPr>
            <a:r>
              <a:rPr lang="tr-TR" sz="1800" dirty="0" err="1"/>
              <a:t>Vizyoner</a:t>
            </a:r>
            <a:r>
              <a:rPr lang="tr-TR" sz="1800" dirty="0"/>
              <a:t> Genç = Savunma Sanayi için staj başvuruları genellikler </a:t>
            </a:r>
            <a:r>
              <a:rPr lang="tr-TR" sz="1800" dirty="0">
                <a:solidFill>
                  <a:srgbClr val="0070C0"/>
                </a:solidFill>
                <a:hlinkClick r:id="rId6">
                  <a:extLst>
                    <a:ext uri="{A12FA001-AC4F-418D-AE19-62706E023703}">
                      <ahyp:hlinkClr xmlns:ahyp="http://schemas.microsoft.com/office/drawing/2018/hyperlinkcolor" val="tx"/>
                    </a:ext>
                  </a:extLst>
                </a:hlinkClick>
              </a:rPr>
              <a:t>https://vizyonergenc.com/</a:t>
            </a:r>
            <a:r>
              <a:rPr lang="tr-TR" sz="1800" dirty="0">
                <a:solidFill>
                  <a:srgbClr val="0070C0"/>
                </a:solidFill>
              </a:rPr>
              <a:t> </a:t>
            </a:r>
            <a:r>
              <a:rPr lang="tr-TR" sz="1800" dirty="0"/>
              <a:t>adresinden yapılmaktadır.</a:t>
            </a:r>
          </a:p>
          <a:p>
            <a:pPr marL="457200" marR="0" lvl="0" indent="-342900" algn="just" rtl="0">
              <a:lnSpc>
                <a:spcPct val="150000"/>
              </a:lnSpc>
              <a:spcBef>
                <a:spcPts val="0"/>
              </a:spcBef>
              <a:spcAft>
                <a:spcPts val="0"/>
              </a:spcAft>
              <a:buClr>
                <a:srgbClr val="000000"/>
              </a:buClr>
              <a:buSzPts val="1800"/>
              <a:buFont typeface="Arial"/>
              <a:buChar char="●"/>
            </a:pPr>
            <a:endParaRPr lang="tr-TR" sz="1800" dirty="0"/>
          </a:p>
          <a:p>
            <a:pPr marL="457200" marR="0" lvl="0" indent="-342900" algn="just" rtl="0">
              <a:lnSpc>
                <a:spcPct val="150000"/>
              </a:lnSpc>
              <a:spcBef>
                <a:spcPts val="0"/>
              </a:spcBef>
              <a:spcAft>
                <a:spcPts val="0"/>
              </a:spcAft>
              <a:buClr>
                <a:srgbClr val="000000"/>
              </a:buClr>
              <a:buSzPts val="1800"/>
              <a:buFont typeface="Arial"/>
              <a:buChar char="●"/>
            </a:pPr>
            <a:endParaRPr lang="tr-TR" sz="1800" dirty="0"/>
          </a:p>
        </p:txBody>
      </p:sp>
    </p:spTree>
    <p:extLst>
      <p:ext uri="{BB962C8B-B14F-4D97-AF65-F5344CB8AC3E}">
        <p14:creationId xmlns:p14="http://schemas.microsoft.com/office/powerpoint/2010/main" val="1409505838"/>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Sıkça Sorulan Sorular</a:t>
            </a:r>
            <a:endParaRPr sz="2000" b="1" i="0" u="none" strike="noStrike" cap="none" dirty="0">
              <a:solidFill>
                <a:srgbClr val="C00000"/>
              </a:solidFill>
              <a:latin typeface="Arial"/>
              <a:ea typeface="Arial"/>
              <a:cs typeface="Arial"/>
              <a:sym typeface="Arial"/>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17</a:t>
            </a:fld>
            <a:endParaRPr lang="tr-TR"/>
          </a:p>
        </p:txBody>
      </p:sp>
      <p:sp>
        <p:nvSpPr>
          <p:cNvPr id="11" name="Google Shape;64;p2">
            <a:extLst>
              <a:ext uri="{FF2B5EF4-FFF2-40B4-BE49-F238E27FC236}">
                <a16:creationId xmlns:a16="http://schemas.microsoft.com/office/drawing/2014/main" id="{52A9D241-2403-4C01-97C2-9E3E94EE7E6D}"/>
              </a:ext>
            </a:extLst>
          </p:cNvPr>
          <p:cNvSpPr txBox="1"/>
          <p:nvPr/>
        </p:nvSpPr>
        <p:spPr>
          <a:xfrm>
            <a:off x="427576" y="697089"/>
            <a:ext cx="6877576" cy="4599426"/>
          </a:xfrm>
          <a:prstGeom prst="rect">
            <a:avLst/>
          </a:prstGeom>
          <a:noFill/>
          <a:ln>
            <a:noFill/>
          </a:ln>
        </p:spPr>
        <p:txBody>
          <a:bodyPr spcFirstLastPara="1" wrap="square" lIns="91425" tIns="91425" rIns="91425" bIns="91425" anchor="t" anchorCtr="0">
            <a:noAutofit/>
          </a:bodyPr>
          <a:lstStyle/>
          <a:p>
            <a:pPr marL="114300" marR="0" lvl="0" algn="just" rtl="0">
              <a:lnSpc>
                <a:spcPct val="150000"/>
              </a:lnSpc>
              <a:spcBef>
                <a:spcPts val="0"/>
              </a:spcBef>
              <a:spcAft>
                <a:spcPts val="0"/>
              </a:spcAft>
              <a:buClr>
                <a:srgbClr val="000000"/>
              </a:buClr>
              <a:buSzPts val="1800"/>
            </a:pPr>
            <a:r>
              <a:rPr lang="tr-TR" b="1" dirty="0"/>
              <a:t>1. Dönem içerisinde staj yapabilir miyim?</a:t>
            </a:r>
          </a:p>
          <a:p>
            <a:pPr marL="114300" marR="0" lvl="0" algn="just" rtl="0">
              <a:lnSpc>
                <a:spcPct val="150000"/>
              </a:lnSpc>
              <a:spcBef>
                <a:spcPts val="0"/>
              </a:spcBef>
              <a:spcAft>
                <a:spcPts val="0"/>
              </a:spcAft>
              <a:buClr>
                <a:srgbClr val="000000"/>
              </a:buClr>
              <a:buSzPts val="1800"/>
            </a:pPr>
            <a:r>
              <a:rPr lang="tr-TR" dirty="0"/>
              <a:t>Dönem içerisinde eğer 3 iş günü boşluğunuz bulunuyorsa staj yapabilirsiniz.</a:t>
            </a:r>
          </a:p>
          <a:p>
            <a:pPr marL="114300" marR="0" lvl="0" algn="just" rtl="0">
              <a:lnSpc>
                <a:spcPct val="150000"/>
              </a:lnSpc>
              <a:spcBef>
                <a:spcPts val="0"/>
              </a:spcBef>
              <a:spcAft>
                <a:spcPts val="0"/>
              </a:spcAft>
              <a:buClr>
                <a:srgbClr val="000000"/>
              </a:buClr>
              <a:buSzPts val="1800"/>
            </a:pPr>
            <a:r>
              <a:rPr lang="tr-TR" b="1" dirty="0"/>
              <a:t>2. Stajımı ikiye bölüp yapabilir miyim?</a:t>
            </a:r>
          </a:p>
          <a:p>
            <a:pPr marL="114300" marR="0" lvl="0" algn="just" rtl="0">
              <a:lnSpc>
                <a:spcPct val="150000"/>
              </a:lnSpc>
              <a:spcBef>
                <a:spcPts val="0"/>
              </a:spcBef>
              <a:spcAft>
                <a:spcPts val="0"/>
              </a:spcAft>
              <a:buClr>
                <a:srgbClr val="000000"/>
              </a:buClr>
              <a:buSzPts val="1800"/>
            </a:pPr>
            <a:r>
              <a:rPr lang="tr-TR" dirty="0"/>
              <a:t>Hayır, stajlar ikiye bölünüp yapılmamaktadır. Staja başladığınızda stajı bitirmelisiniz aksi takdirde geçersiz sayılmaktadır.</a:t>
            </a:r>
          </a:p>
          <a:p>
            <a:pPr marL="114300" marR="0" lvl="0" algn="just" rtl="0">
              <a:lnSpc>
                <a:spcPct val="150000"/>
              </a:lnSpc>
              <a:spcBef>
                <a:spcPts val="0"/>
              </a:spcBef>
              <a:spcAft>
                <a:spcPts val="0"/>
              </a:spcAft>
              <a:buClr>
                <a:srgbClr val="000000"/>
              </a:buClr>
              <a:buSzPts val="1800"/>
            </a:pPr>
            <a:r>
              <a:rPr lang="tr-TR" b="1" dirty="0"/>
              <a:t>3. İşyeri herhangi bir nedenden izin yaptı, ara verdi. Ne yapmalıyım?</a:t>
            </a:r>
          </a:p>
          <a:p>
            <a:pPr marL="114300" marR="0" lvl="0" algn="just" rtl="0">
              <a:lnSpc>
                <a:spcPct val="150000"/>
              </a:lnSpc>
              <a:spcBef>
                <a:spcPts val="0"/>
              </a:spcBef>
              <a:spcAft>
                <a:spcPts val="0"/>
              </a:spcAft>
              <a:buClr>
                <a:srgbClr val="000000"/>
              </a:buClr>
              <a:buSzPts val="1800"/>
            </a:pPr>
            <a:r>
              <a:rPr lang="tr-TR" dirty="0"/>
              <a:t>İşyeri açıldığında bu verilen izin günlerini telafi etmelisiniz. Bu durumu staj komisyonuna bilgi vermelisiniz.</a:t>
            </a:r>
          </a:p>
          <a:p>
            <a:pPr marL="114300" marR="0" lvl="0" algn="just" rtl="0">
              <a:lnSpc>
                <a:spcPct val="150000"/>
              </a:lnSpc>
              <a:spcBef>
                <a:spcPts val="0"/>
              </a:spcBef>
              <a:spcAft>
                <a:spcPts val="0"/>
              </a:spcAft>
              <a:buClr>
                <a:srgbClr val="000000"/>
              </a:buClr>
              <a:buSzPts val="1800"/>
            </a:pPr>
            <a:r>
              <a:rPr lang="tr-TR" b="1" dirty="0"/>
              <a:t>4. Staj belgelerimi tam olarak ne zaman teslim etmeliyim?</a:t>
            </a:r>
          </a:p>
          <a:p>
            <a:pPr marL="114300" marR="0" lvl="0" algn="just" rtl="0">
              <a:lnSpc>
                <a:spcPct val="150000"/>
              </a:lnSpc>
              <a:spcBef>
                <a:spcPts val="0"/>
              </a:spcBef>
              <a:spcAft>
                <a:spcPts val="0"/>
              </a:spcAft>
              <a:buClr>
                <a:srgbClr val="000000"/>
              </a:buClr>
              <a:buSzPts val="1800"/>
            </a:pPr>
            <a:r>
              <a:rPr lang="tr-TR" dirty="0"/>
              <a:t>Staj başvuru belgelerini iş yerinden onay aldıktan sonra bölümde yapılan duyuruya göre teslim edebilirsiniz. Stajınız onay almadan önce staj belgelerini teslim etmeyiniz.</a:t>
            </a:r>
          </a:p>
          <a:p>
            <a:pPr marL="114300" marR="0" lvl="0" algn="just" rtl="0">
              <a:lnSpc>
                <a:spcPct val="150000"/>
              </a:lnSpc>
              <a:spcBef>
                <a:spcPts val="0"/>
              </a:spcBef>
              <a:spcAft>
                <a:spcPts val="0"/>
              </a:spcAft>
              <a:buClr>
                <a:srgbClr val="000000"/>
              </a:buClr>
              <a:buSzPts val="1800"/>
            </a:pPr>
            <a:r>
              <a:rPr lang="tr-TR" b="1" dirty="0"/>
              <a:t>5. Staj raporu kaç sayfa olmalı?</a:t>
            </a:r>
          </a:p>
          <a:p>
            <a:pPr marL="114300" marR="0" lvl="0" algn="just" rtl="0">
              <a:lnSpc>
                <a:spcPct val="150000"/>
              </a:lnSpc>
              <a:spcBef>
                <a:spcPts val="0"/>
              </a:spcBef>
              <a:spcAft>
                <a:spcPts val="0"/>
              </a:spcAft>
              <a:buClr>
                <a:srgbClr val="000000"/>
              </a:buClr>
              <a:buSzPts val="1800"/>
            </a:pPr>
            <a:r>
              <a:rPr lang="tr-TR" dirty="0"/>
              <a:t>Staj raporunuz en az staj yaptığınız gün sayısı kadar olmalıdır.</a:t>
            </a:r>
          </a:p>
          <a:p>
            <a:pPr marL="457200" marR="0" lvl="0" indent="-342900" algn="just" rtl="0">
              <a:lnSpc>
                <a:spcPct val="150000"/>
              </a:lnSpc>
              <a:spcBef>
                <a:spcPts val="0"/>
              </a:spcBef>
              <a:spcAft>
                <a:spcPts val="0"/>
              </a:spcAft>
              <a:buClr>
                <a:srgbClr val="000000"/>
              </a:buClr>
              <a:buSzPts val="1800"/>
              <a:buFont typeface="Arial"/>
              <a:buChar char="●"/>
            </a:pPr>
            <a:endParaRPr lang="tr-TR" sz="1800" dirty="0"/>
          </a:p>
        </p:txBody>
      </p:sp>
    </p:spTree>
    <p:extLst>
      <p:ext uri="{BB962C8B-B14F-4D97-AF65-F5344CB8AC3E}">
        <p14:creationId xmlns:p14="http://schemas.microsoft.com/office/powerpoint/2010/main" val="1310006240"/>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Sıkça Sorulan Sorular</a:t>
            </a:r>
            <a:endParaRPr sz="2000" b="1" i="0" u="none" strike="noStrike" cap="none" dirty="0">
              <a:solidFill>
                <a:srgbClr val="C00000"/>
              </a:solidFill>
              <a:latin typeface="Arial"/>
              <a:ea typeface="Arial"/>
              <a:cs typeface="Arial"/>
              <a:sym typeface="Arial"/>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18</a:t>
            </a:fld>
            <a:endParaRPr lang="tr-TR"/>
          </a:p>
        </p:txBody>
      </p:sp>
      <p:sp>
        <p:nvSpPr>
          <p:cNvPr id="11" name="Google Shape;64;p2">
            <a:extLst>
              <a:ext uri="{FF2B5EF4-FFF2-40B4-BE49-F238E27FC236}">
                <a16:creationId xmlns:a16="http://schemas.microsoft.com/office/drawing/2014/main" id="{52A9D241-2403-4C01-97C2-9E3E94EE7E6D}"/>
              </a:ext>
            </a:extLst>
          </p:cNvPr>
          <p:cNvSpPr txBox="1"/>
          <p:nvPr/>
        </p:nvSpPr>
        <p:spPr>
          <a:xfrm>
            <a:off x="427576" y="697089"/>
            <a:ext cx="6877576" cy="4599426"/>
          </a:xfrm>
          <a:prstGeom prst="rect">
            <a:avLst/>
          </a:prstGeom>
          <a:noFill/>
          <a:ln>
            <a:noFill/>
          </a:ln>
        </p:spPr>
        <p:txBody>
          <a:bodyPr spcFirstLastPara="1" wrap="square" lIns="91425" tIns="91425" rIns="91425" bIns="91425" anchor="t" anchorCtr="0">
            <a:noAutofit/>
          </a:bodyPr>
          <a:lstStyle/>
          <a:p>
            <a:pPr marL="114300" marR="0" lvl="0" rtl="0">
              <a:lnSpc>
                <a:spcPct val="150000"/>
              </a:lnSpc>
              <a:spcBef>
                <a:spcPts val="0"/>
              </a:spcBef>
              <a:spcAft>
                <a:spcPts val="0"/>
              </a:spcAft>
              <a:buClr>
                <a:srgbClr val="000000"/>
              </a:buClr>
              <a:buSzPts val="1800"/>
            </a:pPr>
            <a:r>
              <a:rPr lang="tr-TR" b="1" dirty="0"/>
              <a:t>6. Cumartesi günleri staj yapabilir miyim?</a:t>
            </a:r>
            <a:br>
              <a:rPr lang="tr-TR" b="1" dirty="0"/>
            </a:br>
            <a:r>
              <a:rPr lang="tr-TR" dirty="0"/>
              <a:t>Eğer staj yaptığınız iş yeri Cumartesi günü tam gün mesai yapıyorsa Cumartesi günleri, iş yerinden yazı almak koşuluyla staj yapabilirsiniz</a:t>
            </a:r>
            <a:r>
              <a:rPr lang="tr-TR" b="1" dirty="0"/>
              <a:t>.</a:t>
            </a:r>
          </a:p>
          <a:p>
            <a:pPr marL="114300" marR="0" lvl="0" algn="just" rtl="0">
              <a:lnSpc>
                <a:spcPct val="150000"/>
              </a:lnSpc>
              <a:spcBef>
                <a:spcPts val="0"/>
              </a:spcBef>
              <a:spcAft>
                <a:spcPts val="0"/>
              </a:spcAft>
              <a:buClr>
                <a:srgbClr val="000000"/>
              </a:buClr>
              <a:buSzPts val="1800"/>
            </a:pPr>
            <a:r>
              <a:rPr lang="tr-TR" b="1" dirty="0"/>
              <a:t>7. Staj tarihlerimi yanlış hesapladım ve staj sürem az kaldı ne yapabilirim?</a:t>
            </a:r>
          </a:p>
          <a:p>
            <a:pPr marL="114300" marR="0" lvl="0" algn="just" rtl="0">
              <a:lnSpc>
                <a:spcPct val="150000"/>
              </a:lnSpc>
              <a:spcBef>
                <a:spcPts val="0"/>
              </a:spcBef>
              <a:spcAft>
                <a:spcPts val="0"/>
              </a:spcAft>
              <a:buClr>
                <a:srgbClr val="000000"/>
              </a:buClr>
              <a:buSzPts val="1800"/>
            </a:pPr>
            <a:r>
              <a:rPr lang="tr-TR" dirty="0"/>
              <a:t>Staj tarihleri hesaplama öğrenci sorumluluğundadır. Geç </a:t>
            </a:r>
            <a:r>
              <a:rPr lang="tr-TR" dirty="0" err="1"/>
              <a:t>farkederseniz</a:t>
            </a:r>
            <a:r>
              <a:rPr lang="tr-TR" dirty="0"/>
              <a:t> stajınız geçersiz sayılır bu nedenle bunlara dikkat ediniz. Erken </a:t>
            </a:r>
            <a:r>
              <a:rPr lang="tr-TR" dirty="0" err="1"/>
              <a:t>farketmeniz</a:t>
            </a:r>
            <a:r>
              <a:rPr lang="tr-TR" dirty="0"/>
              <a:t> durumunda dekanlığı bilgilendirerek staj sigortanızı gerekli olduğu kadar uzatabilirsiniz.</a:t>
            </a:r>
          </a:p>
        </p:txBody>
      </p:sp>
    </p:spTree>
    <p:extLst>
      <p:ext uri="{BB962C8B-B14F-4D97-AF65-F5344CB8AC3E}">
        <p14:creationId xmlns:p14="http://schemas.microsoft.com/office/powerpoint/2010/main" val="378228210"/>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Proje Tabanlı Staj (PTS)</a:t>
            </a:r>
            <a:endParaRPr sz="2000" b="1" i="0" u="none" strike="noStrike" cap="none" dirty="0">
              <a:solidFill>
                <a:srgbClr val="C00000"/>
              </a:solidFill>
              <a:latin typeface="Arial"/>
              <a:ea typeface="Arial"/>
              <a:cs typeface="Arial"/>
              <a:sym typeface="Arial"/>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19</a:t>
            </a:fld>
            <a:endParaRPr lang="tr-TR"/>
          </a:p>
        </p:txBody>
      </p:sp>
      <p:sp>
        <p:nvSpPr>
          <p:cNvPr id="11" name="Google Shape;64;p2">
            <a:extLst>
              <a:ext uri="{FF2B5EF4-FFF2-40B4-BE49-F238E27FC236}">
                <a16:creationId xmlns:a16="http://schemas.microsoft.com/office/drawing/2014/main" id="{52A9D241-2403-4C01-97C2-9E3E94EE7E6D}"/>
              </a:ext>
            </a:extLst>
          </p:cNvPr>
          <p:cNvSpPr txBox="1"/>
          <p:nvPr/>
        </p:nvSpPr>
        <p:spPr>
          <a:xfrm>
            <a:off x="427576" y="697089"/>
            <a:ext cx="6629242" cy="4599426"/>
          </a:xfrm>
          <a:prstGeom prst="rect">
            <a:avLst/>
          </a:prstGeom>
          <a:noFill/>
          <a:ln>
            <a:noFill/>
          </a:ln>
        </p:spPr>
        <p:txBody>
          <a:bodyPr spcFirstLastPara="1" wrap="square" lIns="91425" tIns="91425" rIns="91425" bIns="91425" anchor="t" anchorCtr="0">
            <a:noAutofit/>
          </a:bodyPr>
          <a:lstStyle/>
          <a:p>
            <a:pPr marL="114300" marR="0" lvl="0" algn="just" rtl="0">
              <a:lnSpc>
                <a:spcPct val="150000"/>
              </a:lnSpc>
              <a:spcBef>
                <a:spcPts val="0"/>
              </a:spcBef>
              <a:spcAft>
                <a:spcPts val="0"/>
              </a:spcAft>
              <a:buClr>
                <a:srgbClr val="000000"/>
              </a:buClr>
              <a:buSzPts val="1800"/>
            </a:pPr>
            <a:r>
              <a:rPr lang="tr-TR" sz="1200" dirty="0"/>
              <a:t>Firmaların faaliyetleri doğrultusunda tasarlanan projelerin hayata geçirilebilmesi amacıyla Anadolu Üniversitesi tarafından koordine edilen bir staj programıdır. Bu programa </a:t>
            </a:r>
            <a:r>
              <a:rPr lang="tr-TR" sz="1200" dirty="0" err="1"/>
              <a:t>ESTÜ’nün</a:t>
            </a:r>
            <a:r>
              <a:rPr lang="tr-TR" sz="1200" dirty="0"/>
              <a:t> tüm bölümlerinden öğrenciler stajyer olarak yer alabilmektedir.</a:t>
            </a:r>
          </a:p>
          <a:p>
            <a:pPr marL="114300" marR="0" lvl="0" algn="just" rtl="0">
              <a:lnSpc>
                <a:spcPct val="150000"/>
              </a:lnSpc>
              <a:spcBef>
                <a:spcPts val="0"/>
              </a:spcBef>
              <a:spcAft>
                <a:spcPts val="0"/>
              </a:spcAft>
              <a:buClr>
                <a:srgbClr val="000000"/>
              </a:buClr>
              <a:buSzPts val="1800"/>
            </a:pPr>
            <a:endParaRPr lang="tr-TR" dirty="0"/>
          </a:p>
          <a:p>
            <a:pPr marL="114300" marR="0" lvl="0" algn="just" rtl="0">
              <a:lnSpc>
                <a:spcPct val="150000"/>
              </a:lnSpc>
              <a:spcBef>
                <a:spcPts val="0"/>
              </a:spcBef>
              <a:spcAft>
                <a:spcPts val="0"/>
              </a:spcAft>
              <a:buClr>
                <a:srgbClr val="000000"/>
              </a:buClr>
              <a:buSzPts val="1800"/>
            </a:pPr>
            <a:r>
              <a:rPr lang="tr-TR" sz="1200" dirty="0"/>
              <a:t>Proje Tabanlı Staj programı ile;</a:t>
            </a:r>
          </a:p>
          <a:p>
            <a:pPr marL="285750" marR="0" lvl="0" indent="-171450" algn="just" rtl="0">
              <a:lnSpc>
                <a:spcPct val="150000"/>
              </a:lnSpc>
              <a:spcBef>
                <a:spcPts val="0"/>
              </a:spcBef>
              <a:spcAft>
                <a:spcPts val="0"/>
              </a:spcAft>
              <a:buClr>
                <a:srgbClr val="000000"/>
              </a:buClr>
              <a:buSzPts val="1800"/>
              <a:buFont typeface="Arial" panose="020B0604020202020204" pitchFamily="34" charset="0"/>
              <a:buChar char="•"/>
            </a:pPr>
            <a:r>
              <a:rPr lang="tr-TR" sz="1200" dirty="0"/>
              <a:t>Staj süresince, size ve projeye destek vermek üzere bir akademik danışman ve endüstriyel danışman belirlenmektedir.</a:t>
            </a:r>
          </a:p>
          <a:p>
            <a:pPr marL="285750" marR="0" lvl="0" indent="-171450" algn="just" rtl="0">
              <a:lnSpc>
                <a:spcPct val="150000"/>
              </a:lnSpc>
              <a:spcBef>
                <a:spcPts val="0"/>
              </a:spcBef>
              <a:spcAft>
                <a:spcPts val="0"/>
              </a:spcAft>
              <a:buClr>
                <a:srgbClr val="000000"/>
              </a:buClr>
              <a:buSzPts val="1800"/>
              <a:buFont typeface="Arial" panose="020B0604020202020204" pitchFamily="34" charset="0"/>
              <a:buChar char="•"/>
            </a:pPr>
            <a:r>
              <a:rPr lang="tr-TR" sz="1200" dirty="0"/>
              <a:t>Staj sürecince belirli bir projeye odaklanmakta, süreçlere daha çabuk uyum sağlama ve daha etkin bir staj yapmaktadır.</a:t>
            </a:r>
          </a:p>
          <a:p>
            <a:pPr marL="285750" marR="0" lvl="0" indent="-171450" algn="just" rtl="0">
              <a:lnSpc>
                <a:spcPct val="150000"/>
              </a:lnSpc>
              <a:spcBef>
                <a:spcPts val="0"/>
              </a:spcBef>
              <a:spcAft>
                <a:spcPts val="0"/>
              </a:spcAft>
              <a:buClr>
                <a:srgbClr val="000000"/>
              </a:buClr>
              <a:buSzPts val="1800"/>
              <a:buFont typeface="Arial" panose="020B0604020202020204" pitchFamily="34" charset="0"/>
              <a:buChar char="•"/>
            </a:pPr>
            <a:r>
              <a:rPr lang="tr-TR" sz="1200" dirty="0"/>
              <a:t>Firma isteğine bağlı olarak 45 ila 90 gün arasında değişmektedir.</a:t>
            </a:r>
          </a:p>
          <a:p>
            <a:pPr marL="285750" marR="0" lvl="0" indent="-171450" algn="just" rtl="0">
              <a:lnSpc>
                <a:spcPct val="150000"/>
              </a:lnSpc>
              <a:spcBef>
                <a:spcPts val="0"/>
              </a:spcBef>
              <a:spcAft>
                <a:spcPts val="0"/>
              </a:spcAft>
              <a:buClr>
                <a:srgbClr val="000000"/>
              </a:buClr>
              <a:buSzPts val="1800"/>
              <a:buFont typeface="Arial" panose="020B0604020202020204" pitchFamily="34" charset="0"/>
              <a:buChar char="•"/>
            </a:pPr>
            <a:r>
              <a:rPr lang="tr-TR" sz="1200" dirty="0"/>
              <a:t>Firmalar başvurusu sürecinde ön eleme mülakat talep edebilmekte buda öğrencinin iş görüşmesi deneyimi elde etmesini sağlamaktadır.</a:t>
            </a:r>
          </a:p>
          <a:p>
            <a:pPr marL="285750" marR="0" lvl="0" indent="-171450" algn="just" rtl="0">
              <a:lnSpc>
                <a:spcPct val="150000"/>
              </a:lnSpc>
              <a:spcBef>
                <a:spcPts val="0"/>
              </a:spcBef>
              <a:spcAft>
                <a:spcPts val="0"/>
              </a:spcAft>
              <a:buClr>
                <a:srgbClr val="000000"/>
              </a:buClr>
              <a:buSzPts val="1800"/>
              <a:buFont typeface="Arial" panose="020B0604020202020204" pitchFamily="34" charset="0"/>
              <a:buChar char="•"/>
            </a:pPr>
            <a:r>
              <a:rPr lang="tr-TR" sz="1200" dirty="0"/>
              <a:t>Staj sürecinde öğrenciye ödeme yapılmaktadır.</a:t>
            </a:r>
          </a:p>
          <a:p>
            <a:pPr marL="285750" marR="0" lvl="0" indent="-171450" algn="just" rtl="0">
              <a:lnSpc>
                <a:spcPct val="150000"/>
              </a:lnSpc>
              <a:spcBef>
                <a:spcPts val="0"/>
              </a:spcBef>
              <a:spcAft>
                <a:spcPts val="0"/>
              </a:spcAft>
              <a:buClr>
                <a:srgbClr val="000000"/>
              </a:buClr>
              <a:buSzPts val="1800"/>
              <a:buFont typeface="Arial" panose="020B0604020202020204" pitchFamily="34" charset="0"/>
              <a:buChar char="•"/>
            </a:pPr>
            <a:r>
              <a:rPr lang="tr-TR" sz="1200" dirty="0"/>
              <a:t>PTS </a:t>
            </a:r>
            <a:r>
              <a:rPr lang="tr-TR" sz="1200" dirty="0" err="1"/>
              <a:t>lar</a:t>
            </a:r>
            <a:r>
              <a:rPr lang="tr-TR" sz="1200" dirty="0"/>
              <a:t> öğrenciler için oldukça önemli bir süreç olmakla birlikte öğrenciye iş imkanı sunmaktadır.</a:t>
            </a:r>
          </a:p>
          <a:p>
            <a:pPr marL="285750" marR="0" lvl="0" indent="-171450" algn="just" rtl="0">
              <a:lnSpc>
                <a:spcPct val="150000"/>
              </a:lnSpc>
              <a:spcBef>
                <a:spcPts val="0"/>
              </a:spcBef>
              <a:spcAft>
                <a:spcPts val="0"/>
              </a:spcAft>
              <a:buClr>
                <a:srgbClr val="000000"/>
              </a:buClr>
              <a:buSzPts val="1800"/>
              <a:buFont typeface="Arial" panose="020B0604020202020204" pitchFamily="34" charset="0"/>
              <a:buChar char="•"/>
            </a:pPr>
            <a:r>
              <a:rPr lang="tr-TR" sz="1200" dirty="0"/>
              <a:t>Detaylı bilgi için </a:t>
            </a:r>
            <a:r>
              <a:rPr lang="tr-TR" sz="1200" dirty="0">
                <a:hlinkClick r:id="rId4"/>
              </a:rPr>
              <a:t>https://arinkom.anadolu.edu.tr/</a:t>
            </a:r>
            <a:r>
              <a:rPr lang="tr-TR" sz="1200" dirty="0"/>
              <a:t> adresi incelenebilir.</a:t>
            </a:r>
          </a:p>
          <a:p>
            <a:pPr marL="114300" marR="0" lvl="0" algn="just" rtl="0">
              <a:lnSpc>
                <a:spcPct val="150000"/>
              </a:lnSpc>
              <a:spcBef>
                <a:spcPts val="0"/>
              </a:spcBef>
              <a:spcAft>
                <a:spcPts val="0"/>
              </a:spcAft>
              <a:buClr>
                <a:srgbClr val="000000"/>
              </a:buClr>
              <a:buSzPts val="1800"/>
            </a:pPr>
            <a:endParaRPr lang="tr-TR" dirty="0"/>
          </a:p>
        </p:txBody>
      </p:sp>
      <p:sp>
        <p:nvSpPr>
          <p:cNvPr id="8" name="Metin kutusu 7">
            <a:extLst>
              <a:ext uri="{FF2B5EF4-FFF2-40B4-BE49-F238E27FC236}">
                <a16:creationId xmlns:a16="http://schemas.microsoft.com/office/drawing/2014/main" id="{7E6812BF-96D1-4E9A-9F58-B2C8ABFBE7FB}"/>
              </a:ext>
            </a:extLst>
          </p:cNvPr>
          <p:cNvSpPr txBox="1"/>
          <p:nvPr/>
        </p:nvSpPr>
        <p:spPr>
          <a:xfrm>
            <a:off x="3762682" y="302341"/>
            <a:ext cx="4605184" cy="307777"/>
          </a:xfrm>
          <a:prstGeom prst="rect">
            <a:avLst/>
          </a:prstGeom>
          <a:noFill/>
        </p:spPr>
        <p:txBody>
          <a:bodyPr wrap="square">
            <a:spAutoFit/>
          </a:bodyPr>
          <a:lstStyle/>
          <a:p>
            <a:r>
              <a:rPr lang="tr-TR" dirty="0"/>
              <a:t>https://arinkom.anadolu.edu.tr/</a:t>
            </a:r>
          </a:p>
        </p:txBody>
      </p:sp>
    </p:spTree>
    <p:extLst>
      <p:ext uri="{BB962C8B-B14F-4D97-AF65-F5344CB8AC3E}">
        <p14:creationId xmlns:p14="http://schemas.microsoft.com/office/powerpoint/2010/main" val="988723364"/>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31838"/>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İçindekiler</a:t>
            </a:r>
            <a:endParaRPr sz="2000" b="1" i="0" u="none" strike="noStrike" cap="none" dirty="0">
              <a:solidFill>
                <a:srgbClr val="C00000"/>
              </a:solidFill>
              <a:latin typeface="Arial"/>
              <a:ea typeface="Arial"/>
              <a:cs typeface="Arial"/>
              <a:sym typeface="Arial"/>
            </a:endParaRPr>
          </a:p>
        </p:txBody>
      </p:sp>
      <p:sp>
        <p:nvSpPr>
          <p:cNvPr id="64" name="Google Shape;64;p2"/>
          <p:cNvSpPr txBox="1"/>
          <p:nvPr/>
        </p:nvSpPr>
        <p:spPr>
          <a:xfrm>
            <a:off x="457073" y="1058424"/>
            <a:ext cx="5390274" cy="4599426"/>
          </a:xfrm>
          <a:prstGeom prst="rect">
            <a:avLst/>
          </a:prstGeom>
          <a:noFill/>
          <a:ln>
            <a:noFill/>
          </a:ln>
        </p:spPr>
        <p:txBody>
          <a:bodyPr spcFirstLastPara="1" wrap="square" lIns="91425" tIns="91425" rIns="91425" bIns="91425" anchor="t" anchorCtr="0">
            <a:noAutofit/>
          </a:bodyPr>
          <a:lstStyle/>
          <a:p>
            <a:pPr marL="457200" marR="0" lvl="0" indent="-342900" algn="l" rtl="0">
              <a:lnSpc>
                <a:spcPct val="150000"/>
              </a:lnSpc>
              <a:spcBef>
                <a:spcPts val="0"/>
              </a:spcBef>
              <a:spcAft>
                <a:spcPts val="0"/>
              </a:spcAft>
              <a:buClr>
                <a:srgbClr val="000000"/>
              </a:buClr>
              <a:buSzPts val="1800"/>
              <a:buFont typeface="Arial"/>
              <a:buChar char="●"/>
            </a:pPr>
            <a:r>
              <a:rPr lang="tr-TR" sz="1800" dirty="0"/>
              <a:t>Staj Komisyonu</a:t>
            </a:r>
          </a:p>
          <a:p>
            <a:pPr marL="457200" marR="0" lvl="0" indent="-342900" algn="l" rtl="0">
              <a:lnSpc>
                <a:spcPct val="150000"/>
              </a:lnSpc>
              <a:spcBef>
                <a:spcPts val="0"/>
              </a:spcBef>
              <a:spcAft>
                <a:spcPts val="0"/>
              </a:spcAft>
              <a:buClr>
                <a:srgbClr val="000000"/>
              </a:buClr>
              <a:buSzPts val="1800"/>
              <a:buFont typeface="Arial"/>
              <a:buChar char="●"/>
            </a:pPr>
            <a:r>
              <a:rPr lang="tr-TR" sz="1800" dirty="0"/>
              <a:t>Yapılması gereken stajlar</a:t>
            </a:r>
          </a:p>
          <a:p>
            <a:pPr marL="457200" marR="0" lvl="0" indent="-342900" algn="l" rtl="0">
              <a:lnSpc>
                <a:spcPct val="150000"/>
              </a:lnSpc>
              <a:spcBef>
                <a:spcPts val="0"/>
              </a:spcBef>
              <a:spcAft>
                <a:spcPts val="0"/>
              </a:spcAft>
              <a:buClr>
                <a:srgbClr val="000000"/>
              </a:buClr>
              <a:buSzPts val="1800"/>
              <a:buFont typeface="Arial"/>
              <a:buChar char="●"/>
            </a:pPr>
            <a:r>
              <a:rPr lang="tr-TR" sz="1800" dirty="0"/>
              <a:t>Staja başlamadan önce</a:t>
            </a:r>
          </a:p>
          <a:p>
            <a:pPr marL="457200" marR="0" lvl="0" indent="-342900" algn="l" rtl="0">
              <a:lnSpc>
                <a:spcPct val="150000"/>
              </a:lnSpc>
              <a:spcBef>
                <a:spcPts val="0"/>
              </a:spcBef>
              <a:spcAft>
                <a:spcPts val="0"/>
              </a:spcAft>
              <a:buClr>
                <a:srgbClr val="000000"/>
              </a:buClr>
              <a:buSzPts val="1800"/>
              <a:buFont typeface="Arial"/>
              <a:buChar char="●"/>
            </a:pPr>
            <a:r>
              <a:rPr lang="tr-TR" sz="1800" dirty="0"/>
              <a:t>Staj raporları</a:t>
            </a:r>
          </a:p>
          <a:p>
            <a:pPr marL="457200" marR="0" lvl="0" indent="-342900" algn="l" rtl="0">
              <a:lnSpc>
                <a:spcPct val="150000"/>
              </a:lnSpc>
              <a:spcBef>
                <a:spcPts val="0"/>
              </a:spcBef>
              <a:spcAft>
                <a:spcPts val="0"/>
              </a:spcAft>
              <a:buClr>
                <a:srgbClr val="000000"/>
              </a:buClr>
              <a:buSzPts val="1800"/>
              <a:buFont typeface="Arial"/>
              <a:buChar char="●"/>
            </a:pPr>
            <a:r>
              <a:rPr lang="tr-TR" sz="1800" dirty="0"/>
              <a:t>Öneriler ve bilgiler</a:t>
            </a:r>
          </a:p>
          <a:p>
            <a:pPr marL="457200" marR="0" lvl="0" indent="-342900" algn="l" rtl="0">
              <a:lnSpc>
                <a:spcPct val="150000"/>
              </a:lnSpc>
              <a:spcBef>
                <a:spcPts val="0"/>
              </a:spcBef>
              <a:spcAft>
                <a:spcPts val="0"/>
              </a:spcAft>
              <a:buClr>
                <a:srgbClr val="000000"/>
              </a:buClr>
              <a:buSzPts val="1800"/>
              <a:buFont typeface="Arial"/>
              <a:buChar char="●"/>
            </a:pPr>
            <a:r>
              <a:rPr lang="tr-TR" sz="1800" dirty="0"/>
              <a:t>Proje tabanlı staj (PTS)</a:t>
            </a:r>
          </a:p>
          <a:p>
            <a:pPr marL="457200" marR="0" lvl="0" indent="-342900" algn="l" rtl="0">
              <a:lnSpc>
                <a:spcPct val="150000"/>
              </a:lnSpc>
              <a:spcBef>
                <a:spcPts val="0"/>
              </a:spcBef>
              <a:spcAft>
                <a:spcPts val="0"/>
              </a:spcAft>
              <a:buClr>
                <a:srgbClr val="000000"/>
              </a:buClr>
              <a:buSzPts val="1800"/>
              <a:buFont typeface="Arial"/>
              <a:buChar char="●"/>
            </a:pPr>
            <a:r>
              <a:rPr lang="tr-TR" sz="1800" dirty="0"/>
              <a:t>Yurt dışı stajı</a:t>
            </a:r>
          </a:p>
          <a:p>
            <a:pPr marL="457200" marR="0" lvl="0" indent="-342900" algn="l" rtl="0">
              <a:lnSpc>
                <a:spcPct val="150000"/>
              </a:lnSpc>
              <a:spcBef>
                <a:spcPts val="0"/>
              </a:spcBef>
              <a:spcAft>
                <a:spcPts val="0"/>
              </a:spcAft>
              <a:buClr>
                <a:srgbClr val="000000"/>
              </a:buClr>
              <a:buSzPts val="1800"/>
              <a:buFont typeface="Arial"/>
              <a:buChar char="●"/>
            </a:pPr>
            <a:endParaRPr lang="tr-TR" sz="1800" dirty="0"/>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a:t>
            </a:fld>
            <a:endParaRPr lang="tr-TR"/>
          </a:p>
        </p:txBody>
      </p:sp>
    </p:spTree>
    <p:extLst>
      <p:ext uri="{BB962C8B-B14F-4D97-AF65-F5344CB8AC3E}">
        <p14:creationId xmlns:p14="http://schemas.microsoft.com/office/powerpoint/2010/main" val="771769578"/>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Proje Tabanlı Staj (PTS)</a:t>
            </a:r>
            <a:endParaRPr sz="2000" b="1" i="0" u="none" strike="noStrike" cap="none" dirty="0">
              <a:solidFill>
                <a:srgbClr val="C00000"/>
              </a:solidFill>
              <a:latin typeface="Arial"/>
              <a:ea typeface="Arial"/>
              <a:cs typeface="Arial"/>
              <a:sym typeface="Arial"/>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20</a:t>
            </a:fld>
            <a:endParaRPr lang="tr-TR"/>
          </a:p>
        </p:txBody>
      </p:sp>
      <p:sp>
        <p:nvSpPr>
          <p:cNvPr id="11" name="Google Shape;64;p2">
            <a:extLst>
              <a:ext uri="{FF2B5EF4-FFF2-40B4-BE49-F238E27FC236}">
                <a16:creationId xmlns:a16="http://schemas.microsoft.com/office/drawing/2014/main" id="{52A9D241-2403-4C01-97C2-9E3E94EE7E6D}"/>
              </a:ext>
            </a:extLst>
          </p:cNvPr>
          <p:cNvSpPr txBox="1"/>
          <p:nvPr/>
        </p:nvSpPr>
        <p:spPr>
          <a:xfrm>
            <a:off x="427576" y="697089"/>
            <a:ext cx="6629242" cy="4599426"/>
          </a:xfrm>
          <a:prstGeom prst="rect">
            <a:avLst/>
          </a:prstGeom>
          <a:noFill/>
          <a:ln>
            <a:noFill/>
          </a:ln>
        </p:spPr>
        <p:txBody>
          <a:bodyPr spcFirstLastPara="1" wrap="square" lIns="91425" tIns="91425" rIns="91425" bIns="91425" anchor="t" anchorCtr="0">
            <a:noAutofit/>
          </a:bodyPr>
          <a:lstStyle/>
          <a:p>
            <a:pPr marL="4000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tr-TR" dirty="0"/>
              <a:t>Örnek bir ilan yanda verilmiştir.</a:t>
            </a:r>
          </a:p>
          <a:p>
            <a:pPr marL="4000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tr-TR" dirty="0"/>
              <a:t>Her bir ilanda başvuru için ön koşullar bulunmaktadır. (Not ortalaması yabancı dil vb.)</a:t>
            </a:r>
          </a:p>
          <a:p>
            <a:pPr marL="114300" marR="0" lvl="0" algn="just" rtl="0">
              <a:lnSpc>
                <a:spcPct val="150000"/>
              </a:lnSpc>
              <a:spcBef>
                <a:spcPts val="0"/>
              </a:spcBef>
              <a:spcAft>
                <a:spcPts val="0"/>
              </a:spcAft>
              <a:buClr>
                <a:srgbClr val="000000"/>
              </a:buClr>
              <a:buSzPts val="1800"/>
            </a:pPr>
            <a:endParaRPr lang="tr-TR" dirty="0"/>
          </a:p>
          <a:p>
            <a:pPr marL="114300" marR="0" lvl="0" algn="just" rtl="0">
              <a:lnSpc>
                <a:spcPct val="150000"/>
              </a:lnSpc>
              <a:spcBef>
                <a:spcPts val="0"/>
              </a:spcBef>
              <a:spcAft>
                <a:spcPts val="0"/>
              </a:spcAft>
              <a:buClr>
                <a:srgbClr val="000000"/>
              </a:buClr>
              <a:buSzPts val="1800"/>
            </a:pPr>
            <a:endParaRPr lang="tr-TR" dirty="0"/>
          </a:p>
          <a:p>
            <a:pPr marL="114300" marR="0" lvl="0" algn="just" rtl="0">
              <a:lnSpc>
                <a:spcPct val="150000"/>
              </a:lnSpc>
              <a:spcBef>
                <a:spcPts val="0"/>
              </a:spcBef>
              <a:spcAft>
                <a:spcPts val="0"/>
              </a:spcAft>
              <a:buClr>
                <a:srgbClr val="000000"/>
              </a:buClr>
              <a:buSzPts val="1800"/>
            </a:pPr>
            <a:endParaRPr lang="tr-TR" u="sng" dirty="0"/>
          </a:p>
          <a:p>
            <a:pPr marL="114300" marR="0" lvl="0" algn="just" rtl="0">
              <a:lnSpc>
                <a:spcPct val="150000"/>
              </a:lnSpc>
              <a:spcBef>
                <a:spcPts val="0"/>
              </a:spcBef>
              <a:spcAft>
                <a:spcPts val="0"/>
              </a:spcAft>
              <a:buClr>
                <a:srgbClr val="000000"/>
              </a:buClr>
              <a:buSzPts val="1800"/>
            </a:pPr>
            <a:r>
              <a:rPr lang="tr-TR" u="sng" dirty="0"/>
              <a:t>PTS duyuruları </a:t>
            </a:r>
            <a:r>
              <a:rPr lang="tr-TR" b="1" u="sng" dirty="0"/>
              <a:t>ARINKOM</a:t>
            </a:r>
            <a:r>
              <a:rPr lang="tr-TR" u="sng" dirty="0"/>
              <a:t> un sitesinden </a:t>
            </a:r>
          </a:p>
          <a:p>
            <a:pPr marL="114300" marR="0" lvl="0" algn="just" rtl="0">
              <a:lnSpc>
                <a:spcPct val="150000"/>
              </a:lnSpc>
              <a:spcBef>
                <a:spcPts val="0"/>
              </a:spcBef>
              <a:spcAft>
                <a:spcPts val="0"/>
              </a:spcAft>
              <a:buClr>
                <a:srgbClr val="000000"/>
              </a:buClr>
              <a:buSzPts val="1800"/>
            </a:pPr>
            <a:r>
              <a:rPr lang="tr-TR" u="sng" dirty="0"/>
              <a:t>takip edilmelidir. Ayrıca bölüm sayfalarında duyurular</a:t>
            </a:r>
          </a:p>
          <a:p>
            <a:pPr marL="114300" marR="0" lvl="0" algn="just" rtl="0">
              <a:lnSpc>
                <a:spcPct val="150000"/>
              </a:lnSpc>
              <a:spcBef>
                <a:spcPts val="0"/>
              </a:spcBef>
              <a:spcAft>
                <a:spcPts val="0"/>
              </a:spcAft>
              <a:buClr>
                <a:srgbClr val="000000"/>
              </a:buClr>
              <a:buSzPts val="1800"/>
            </a:pPr>
            <a:r>
              <a:rPr lang="tr-TR" u="sng" dirty="0"/>
              <a:t>yapılmaktadır.</a:t>
            </a:r>
          </a:p>
          <a:p>
            <a:pPr marL="114300" marR="0" lvl="0" algn="just" rtl="0">
              <a:lnSpc>
                <a:spcPct val="150000"/>
              </a:lnSpc>
              <a:spcBef>
                <a:spcPts val="0"/>
              </a:spcBef>
              <a:spcAft>
                <a:spcPts val="0"/>
              </a:spcAft>
              <a:buClr>
                <a:srgbClr val="000000"/>
              </a:buClr>
              <a:buSzPts val="1800"/>
            </a:pPr>
            <a:endParaRPr lang="tr-TR" u="sng" dirty="0"/>
          </a:p>
          <a:p>
            <a:pPr marL="114300" marR="0" lvl="0" algn="just" rtl="0">
              <a:lnSpc>
                <a:spcPct val="150000"/>
              </a:lnSpc>
              <a:spcBef>
                <a:spcPts val="0"/>
              </a:spcBef>
              <a:spcAft>
                <a:spcPts val="0"/>
              </a:spcAft>
              <a:buClr>
                <a:srgbClr val="000000"/>
              </a:buClr>
              <a:buSzPts val="1800"/>
            </a:pPr>
            <a:endParaRPr lang="tr-TR" u="sng" dirty="0"/>
          </a:p>
          <a:p>
            <a:pPr marL="114300" marR="0" lvl="0" algn="just" rtl="0">
              <a:lnSpc>
                <a:spcPct val="150000"/>
              </a:lnSpc>
              <a:spcBef>
                <a:spcPts val="0"/>
              </a:spcBef>
              <a:spcAft>
                <a:spcPts val="0"/>
              </a:spcAft>
              <a:buClr>
                <a:srgbClr val="000000"/>
              </a:buClr>
              <a:buSzPts val="1800"/>
            </a:pPr>
            <a:endParaRPr lang="tr-TR" u="sng" dirty="0"/>
          </a:p>
          <a:p>
            <a:pPr marL="114300" marR="0" lvl="0" algn="just" rtl="0">
              <a:lnSpc>
                <a:spcPct val="150000"/>
              </a:lnSpc>
              <a:spcBef>
                <a:spcPts val="0"/>
              </a:spcBef>
              <a:spcAft>
                <a:spcPts val="0"/>
              </a:spcAft>
              <a:buClr>
                <a:srgbClr val="000000"/>
              </a:buClr>
              <a:buSzPts val="1800"/>
            </a:pPr>
            <a:r>
              <a:rPr lang="tr-TR" sz="1600" b="1" u="sng" dirty="0"/>
              <a:t>PTS duyurularını takip etmenizi ve ilgilendiklerinize başvurmanızı öneririz.</a:t>
            </a:r>
          </a:p>
        </p:txBody>
      </p:sp>
      <p:pic>
        <p:nvPicPr>
          <p:cNvPr id="9" name="Resim 8">
            <a:extLst>
              <a:ext uri="{FF2B5EF4-FFF2-40B4-BE49-F238E27FC236}">
                <a16:creationId xmlns:a16="http://schemas.microsoft.com/office/drawing/2014/main" id="{9E0475D0-9B6D-4CF3-9BFE-EE93F8F12AA8}"/>
              </a:ext>
            </a:extLst>
          </p:cNvPr>
          <p:cNvPicPr>
            <a:picLocks noChangeAspect="1"/>
          </p:cNvPicPr>
          <p:nvPr/>
        </p:nvPicPr>
        <p:blipFill rotWithShape="1">
          <a:blip r:embed="rId4"/>
          <a:srcRect l="24445" t="18601" r="24722" b="7242"/>
          <a:stretch/>
        </p:blipFill>
        <p:spPr>
          <a:xfrm>
            <a:off x="4728526" y="1463160"/>
            <a:ext cx="4320000" cy="3183217"/>
          </a:xfrm>
          <a:prstGeom prst="rect">
            <a:avLst/>
          </a:prstGeom>
        </p:spPr>
      </p:pic>
    </p:spTree>
    <p:extLst>
      <p:ext uri="{BB962C8B-B14F-4D97-AF65-F5344CB8AC3E}">
        <p14:creationId xmlns:p14="http://schemas.microsoft.com/office/powerpoint/2010/main" val="1430043134"/>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271335"/>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Yurtdışı Staj (</a:t>
            </a:r>
            <a:r>
              <a:rPr lang="tr-TR" sz="2000" b="1" i="0" u="none" strike="noStrike" cap="none" dirty="0" err="1">
                <a:solidFill>
                  <a:srgbClr val="C00000"/>
                </a:solidFill>
                <a:latin typeface="Arial"/>
                <a:ea typeface="Arial"/>
                <a:cs typeface="Arial"/>
                <a:sym typeface="Arial"/>
              </a:rPr>
              <a:t>Erasmus</a:t>
            </a:r>
            <a:r>
              <a:rPr lang="tr-TR" sz="2000" b="1" i="0" u="none" strike="noStrike" cap="none" dirty="0">
                <a:solidFill>
                  <a:srgbClr val="C00000"/>
                </a:solidFill>
                <a:latin typeface="Arial"/>
                <a:ea typeface="Arial"/>
                <a:cs typeface="Arial"/>
                <a:sym typeface="Arial"/>
              </a:rPr>
              <a:t> +)</a:t>
            </a: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21</a:t>
            </a:fld>
            <a:endParaRPr lang="tr-TR"/>
          </a:p>
        </p:txBody>
      </p:sp>
      <p:sp>
        <p:nvSpPr>
          <p:cNvPr id="11" name="Google Shape;64;p2">
            <a:extLst>
              <a:ext uri="{FF2B5EF4-FFF2-40B4-BE49-F238E27FC236}">
                <a16:creationId xmlns:a16="http://schemas.microsoft.com/office/drawing/2014/main" id="{52A9D241-2403-4C01-97C2-9E3E94EE7E6D}"/>
              </a:ext>
            </a:extLst>
          </p:cNvPr>
          <p:cNvSpPr txBox="1"/>
          <p:nvPr/>
        </p:nvSpPr>
        <p:spPr>
          <a:xfrm>
            <a:off x="122842" y="706614"/>
            <a:ext cx="6629242" cy="4599426"/>
          </a:xfrm>
          <a:prstGeom prst="rect">
            <a:avLst/>
          </a:prstGeom>
          <a:noFill/>
          <a:ln>
            <a:noFill/>
          </a:ln>
        </p:spPr>
        <p:txBody>
          <a:bodyPr spcFirstLastPara="1" wrap="square" lIns="91425" tIns="91425" rIns="91425" bIns="91425" anchor="t" anchorCtr="0">
            <a:noAutofit/>
          </a:bodyPr>
          <a:lstStyle/>
          <a:p>
            <a:pPr marL="4000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tr-TR" sz="1600" dirty="0"/>
              <a:t>Eskişehir Teknik Üniversitesinde yurtdışı staj işlemleriyle Uluslararası İlişkiler Birimi ilgilenmektedir. </a:t>
            </a:r>
          </a:p>
          <a:p>
            <a:pPr marL="4000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tr-TR" sz="1600" dirty="0"/>
              <a:t>Staj duyuruları yine bu birim sayfasında (</a:t>
            </a:r>
            <a:r>
              <a:rPr lang="tr-TR" sz="1600" dirty="0">
                <a:hlinkClick r:id="rId4"/>
              </a:rPr>
              <a:t>https://uib.eskisehir.edu.tr/tr/</a:t>
            </a:r>
            <a:r>
              <a:rPr lang="tr-TR" sz="1600" dirty="0"/>
              <a:t> ) yapılmaktadır.</a:t>
            </a:r>
          </a:p>
          <a:p>
            <a:pPr marL="4000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tr-TR" sz="1600" dirty="0"/>
              <a:t>Yurtdışında staj yapmak isteyenlerin buralardan duyuruları takip etmesi önem arz etmektedir.</a:t>
            </a:r>
          </a:p>
        </p:txBody>
      </p:sp>
      <p:pic>
        <p:nvPicPr>
          <p:cNvPr id="4" name="Resim 3">
            <a:extLst>
              <a:ext uri="{FF2B5EF4-FFF2-40B4-BE49-F238E27FC236}">
                <a16:creationId xmlns:a16="http://schemas.microsoft.com/office/drawing/2014/main" id="{50840FD6-5C57-4641-942A-05DA432AC08A}"/>
              </a:ext>
            </a:extLst>
          </p:cNvPr>
          <p:cNvPicPr>
            <a:picLocks noChangeAspect="1"/>
          </p:cNvPicPr>
          <p:nvPr/>
        </p:nvPicPr>
        <p:blipFill>
          <a:blip r:embed="rId5"/>
          <a:stretch>
            <a:fillRect/>
          </a:stretch>
        </p:blipFill>
        <p:spPr>
          <a:xfrm>
            <a:off x="3706808" y="2566247"/>
            <a:ext cx="5040000" cy="3148753"/>
          </a:xfrm>
          <a:prstGeom prst="rect">
            <a:avLst/>
          </a:prstGeom>
        </p:spPr>
      </p:pic>
    </p:spTree>
    <p:extLst>
      <p:ext uri="{BB962C8B-B14F-4D97-AF65-F5344CB8AC3E}">
        <p14:creationId xmlns:p14="http://schemas.microsoft.com/office/powerpoint/2010/main" val="1418626503"/>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271335"/>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KAPANIŞ</a:t>
            </a: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22</a:t>
            </a:fld>
            <a:endParaRPr lang="tr-TR"/>
          </a:p>
        </p:txBody>
      </p:sp>
      <p:sp>
        <p:nvSpPr>
          <p:cNvPr id="11" name="Google Shape;64;p2">
            <a:extLst>
              <a:ext uri="{FF2B5EF4-FFF2-40B4-BE49-F238E27FC236}">
                <a16:creationId xmlns:a16="http://schemas.microsoft.com/office/drawing/2014/main" id="{52A9D241-2403-4C01-97C2-9E3E94EE7E6D}"/>
              </a:ext>
            </a:extLst>
          </p:cNvPr>
          <p:cNvSpPr txBox="1"/>
          <p:nvPr/>
        </p:nvSpPr>
        <p:spPr>
          <a:xfrm>
            <a:off x="122842" y="706614"/>
            <a:ext cx="6629242" cy="4599426"/>
          </a:xfrm>
          <a:prstGeom prst="rect">
            <a:avLst/>
          </a:prstGeom>
          <a:noFill/>
          <a:ln>
            <a:noFill/>
          </a:ln>
        </p:spPr>
        <p:txBody>
          <a:bodyPr spcFirstLastPara="1" wrap="square" lIns="91425" tIns="91425" rIns="91425" bIns="91425" anchor="t" anchorCtr="0">
            <a:noAutofit/>
          </a:bodyPr>
          <a:lstStyle/>
          <a:p>
            <a:pPr marL="4000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tr-TR" sz="1600" dirty="0"/>
              <a:t>Staj yapmadan önce Bölüm staj yönergesi ve fakülte staj yönergesini dikkatlice okuyunuz.</a:t>
            </a:r>
          </a:p>
          <a:p>
            <a:pPr marL="4000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tr-TR" sz="1600" dirty="0"/>
              <a:t>Proje Tabanlı staj ve yurtdışı staj duyurularını takip ediniz.</a:t>
            </a:r>
          </a:p>
          <a:p>
            <a:pPr marL="4000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tr-TR" sz="1600" dirty="0"/>
              <a:t>Fakülte sayfası, bölüm sayfası, </a:t>
            </a:r>
            <a:r>
              <a:rPr lang="tr-TR" sz="1600" dirty="0" err="1"/>
              <a:t>arınkom</a:t>
            </a:r>
            <a:r>
              <a:rPr lang="tr-TR" sz="1600" dirty="0"/>
              <a:t> sayfasındaki duyuruları takipte kalınız.</a:t>
            </a:r>
          </a:p>
          <a:p>
            <a:pPr marL="4000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tr-TR" sz="1600" dirty="0"/>
              <a:t>Staj başvurularınızı oldukça erken yapınız.</a:t>
            </a:r>
          </a:p>
          <a:p>
            <a:pPr marL="4000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tr-TR" sz="1600" dirty="0"/>
              <a:t>Bulduğunuz kaynaklarda cevabını bulamadığınız sorularınızı bizlere sorabilirsiniz. (</a:t>
            </a:r>
            <a:r>
              <a:rPr lang="tr-TR" sz="1600" dirty="0">
                <a:solidFill>
                  <a:srgbClr val="0070C0"/>
                </a:solidFill>
                <a:hlinkClick r:id="rId4"/>
              </a:rPr>
              <a:t>fikret_yaman@eskisehir.edu.tr</a:t>
            </a:r>
            <a:r>
              <a:rPr lang="tr-TR" sz="1600" dirty="0"/>
              <a:t>)</a:t>
            </a:r>
          </a:p>
          <a:p>
            <a:pPr marL="4000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tr-TR" sz="1600" dirty="0"/>
              <a:t>Staj defterlerinizi yönergeye uygun bir şekilde güzel bir dille hazırlayınız.</a:t>
            </a:r>
          </a:p>
        </p:txBody>
      </p:sp>
      <p:sp>
        <p:nvSpPr>
          <p:cNvPr id="3" name="Metin kutusu 2">
            <a:extLst>
              <a:ext uri="{FF2B5EF4-FFF2-40B4-BE49-F238E27FC236}">
                <a16:creationId xmlns:a16="http://schemas.microsoft.com/office/drawing/2014/main" id="{5F9FDD79-6AFD-44E2-B461-12DA4E1C2099}"/>
              </a:ext>
            </a:extLst>
          </p:cNvPr>
          <p:cNvSpPr txBox="1"/>
          <p:nvPr/>
        </p:nvSpPr>
        <p:spPr>
          <a:xfrm>
            <a:off x="4391025" y="4781550"/>
            <a:ext cx="3485249" cy="461665"/>
          </a:xfrm>
          <a:prstGeom prst="rect">
            <a:avLst/>
          </a:prstGeom>
          <a:noFill/>
        </p:spPr>
        <p:txBody>
          <a:bodyPr wrap="none" rtlCol="0">
            <a:spAutoFit/>
          </a:bodyPr>
          <a:lstStyle/>
          <a:p>
            <a:r>
              <a:rPr lang="tr-TR" sz="2400" b="1" dirty="0"/>
              <a:t>Stajlarınızda Başarılar.</a:t>
            </a:r>
          </a:p>
        </p:txBody>
      </p:sp>
    </p:spTree>
    <p:extLst>
      <p:ext uri="{BB962C8B-B14F-4D97-AF65-F5344CB8AC3E}">
        <p14:creationId xmlns:p14="http://schemas.microsoft.com/office/powerpoint/2010/main" val="2488478825"/>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
          <p:cNvSpPr txBox="1"/>
          <p:nvPr/>
        </p:nvSpPr>
        <p:spPr>
          <a:xfrm>
            <a:off x="0" y="3117062"/>
            <a:ext cx="9144000" cy="498300"/>
          </a:xfrm>
          <a:prstGeom prst="rect">
            <a:avLst/>
          </a:prstGeom>
          <a:noFill/>
          <a:ln>
            <a:noFill/>
          </a:ln>
        </p:spPr>
        <p:txBody>
          <a:bodyPr spcFirstLastPara="1" wrap="square" lIns="91425" tIns="91425" rIns="91425" bIns="91425" anchor="ctr" anchorCtr="0">
            <a:noAutofit/>
          </a:bodyPr>
          <a:lstStyle/>
          <a:p>
            <a:pPr lvl="0" algn="ctr"/>
            <a:r>
              <a:rPr lang="tr-TR" sz="4400" b="1" dirty="0">
                <a:solidFill>
                  <a:srgbClr val="FFFFFF"/>
                </a:solidFill>
              </a:rPr>
              <a:t>Dinlediğiniz  İçin Teşekkürler.</a:t>
            </a:r>
          </a:p>
        </p:txBody>
      </p:sp>
      <p:sp>
        <p:nvSpPr>
          <p:cNvPr id="7" name="Google Shape;55;p1">
            <a:extLst>
              <a:ext uri="{FF2B5EF4-FFF2-40B4-BE49-F238E27FC236}">
                <a16:creationId xmlns:a16="http://schemas.microsoft.com/office/drawing/2014/main" id="{8A5F5D0E-524A-407E-9370-F97A11D407E5}"/>
              </a:ext>
            </a:extLst>
          </p:cNvPr>
          <p:cNvSpPr txBox="1"/>
          <p:nvPr/>
        </p:nvSpPr>
        <p:spPr>
          <a:xfrm>
            <a:off x="2996009" y="2597937"/>
            <a:ext cx="3151981"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sz="2000" b="1" i="0" u="none" strike="noStrike" cap="none" dirty="0">
                <a:solidFill>
                  <a:srgbClr val="B00000"/>
                </a:solidFill>
                <a:latin typeface="Arial"/>
                <a:ea typeface="Arial"/>
                <a:cs typeface="Arial"/>
                <a:sym typeface="Arial"/>
              </a:rPr>
              <a:t>Mühendislik Fakültesi</a:t>
            </a:r>
            <a:endParaRPr sz="2000" b="1" i="0" u="none" strike="noStrike" cap="none" dirty="0">
              <a:solidFill>
                <a:srgbClr val="B00000"/>
              </a:solidFill>
              <a:latin typeface="Arial"/>
              <a:ea typeface="Arial"/>
              <a:cs typeface="Arial"/>
              <a:sym typeface="Arial"/>
            </a:endParaRPr>
          </a:p>
        </p:txBody>
      </p:sp>
      <p:sp>
        <p:nvSpPr>
          <p:cNvPr id="10" name="Metin kutusu 9">
            <a:extLst>
              <a:ext uri="{FF2B5EF4-FFF2-40B4-BE49-F238E27FC236}">
                <a16:creationId xmlns:a16="http://schemas.microsoft.com/office/drawing/2014/main" id="{90C68C3E-A272-4AA9-9CC4-0265D1ABE372}"/>
              </a:ext>
            </a:extLst>
          </p:cNvPr>
          <p:cNvSpPr txBox="1"/>
          <p:nvPr/>
        </p:nvSpPr>
        <p:spPr>
          <a:xfrm>
            <a:off x="5611860" y="4263176"/>
            <a:ext cx="2486578" cy="738664"/>
          </a:xfrm>
          <a:prstGeom prst="rect">
            <a:avLst/>
          </a:prstGeom>
          <a:noFill/>
        </p:spPr>
        <p:txBody>
          <a:bodyPr wrap="none" rtlCol="0">
            <a:spAutoFit/>
          </a:bodyPr>
          <a:lstStyle/>
          <a:p>
            <a:r>
              <a:rPr lang="tr-TR" dirty="0">
                <a:solidFill>
                  <a:schemeClr val="bg1"/>
                </a:solidFill>
              </a:rPr>
              <a:t>Bölüm Staj Komisyonu Üyesi</a:t>
            </a:r>
          </a:p>
          <a:p>
            <a:pPr algn="ctr"/>
            <a:r>
              <a:rPr lang="tr-TR" dirty="0">
                <a:solidFill>
                  <a:schemeClr val="bg1"/>
                </a:solidFill>
              </a:rPr>
              <a:t>Doç. Dr. İrfan KAYA</a:t>
            </a:r>
          </a:p>
          <a:p>
            <a:endParaRPr lang="tr-TR" dirty="0">
              <a:solidFill>
                <a:schemeClr val="bg1"/>
              </a:solidFill>
            </a:endParaRPr>
          </a:p>
        </p:txBody>
      </p:sp>
      <p:sp>
        <p:nvSpPr>
          <p:cNvPr id="9" name="Google Shape;56;p1">
            <a:extLst>
              <a:ext uri="{FF2B5EF4-FFF2-40B4-BE49-F238E27FC236}">
                <a16:creationId xmlns:a16="http://schemas.microsoft.com/office/drawing/2014/main" id="{C72E8C37-8A94-4DB3-A0E8-4B431A83C530}"/>
              </a:ext>
            </a:extLst>
          </p:cNvPr>
          <p:cNvSpPr txBox="1"/>
          <p:nvPr/>
        </p:nvSpPr>
        <p:spPr>
          <a:xfrm>
            <a:off x="2285999" y="3615362"/>
            <a:ext cx="4569150" cy="1055647"/>
          </a:xfrm>
          <a:prstGeom prst="rect">
            <a:avLst/>
          </a:prstGeom>
          <a:noFill/>
          <a:ln>
            <a:noFill/>
          </a:ln>
        </p:spPr>
        <p:txBody>
          <a:bodyPr spcFirstLastPara="1" wrap="square" lIns="91425" tIns="91425" rIns="91425" bIns="91425" anchor="ctr" anchorCtr="0">
            <a:noAutofit/>
          </a:bodyPr>
          <a:lstStyle/>
          <a:p>
            <a:pPr lvl="0" algn="ctr"/>
            <a:r>
              <a:rPr lang="tr-TR" sz="1600" dirty="0">
                <a:solidFill>
                  <a:srgbClr val="FFFFFF"/>
                </a:solidFill>
              </a:rPr>
              <a:t>DR. ÖĞR. ÜYESİ MUHAMMET ÖZSOY</a:t>
            </a:r>
          </a:p>
          <a:p>
            <a:pPr lvl="0" algn="ctr"/>
            <a:r>
              <a:rPr lang="tr-TR" sz="1600" dirty="0">
                <a:solidFill>
                  <a:srgbClr val="FFFFFF"/>
                </a:solidFill>
              </a:rPr>
              <a:t>Bölüm Staj Komisyonu Başkanı</a:t>
            </a:r>
          </a:p>
          <a:p>
            <a:pPr lvl="0" algn="ctr"/>
            <a:endParaRPr lang="pt-BR" sz="1600" dirty="0">
              <a:solidFill>
                <a:srgbClr val="FFFFFF"/>
              </a:solidFill>
            </a:endParaRPr>
          </a:p>
        </p:txBody>
      </p:sp>
      <p:sp>
        <p:nvSpPr>
          <p:cNvPr id="11" name="Metin kutusu 7">
            <a:extLst>
              <a:ext uri="{FF2B5EF4-FFF2-40B4-BE49-F238E27FC236}">
                <a16:creationId xmlns:a16="http://schemas.microsoft.com/office/drawing/2014/main" id="{1D465207-01E6-4701-9C15-C28DADAC84C5}"/>
              </a:ext>
            </a:extLst>
          </p:cNvPr>
          <p:cNvSpPr txBox="1"/>
          <p:nvPr/>
        </p:nvSpPr>
        <p:spPr>
          <a:xfrm>
            <a:off x="336307" y="4313205"/>
            <a:ext cx="2659702" cy="523220"/>
          </a:xfrm>
          <a:prstGeom prst="rect">
            <a:avLst/>
          </a:prstGeom>
          <a:noFill/>
        </p:spPr>
        <p:txBody>
          <a:bodyPr wrap="none" rtlCol="0">
            <a:spAutoFit/>
          </a:bodyPr>
          <a:lstStyle/>
          <a:p>
            <a:r>
              <a:rPr lang="tr-TR" dirty="0">
                <a:solidFill>
                  <a:schemeClr val="bg1"/>
                </a:solidFill>
              </a:rPr>
              <a:t>Bölüm Staj Komisyonu Üyesi</a:t>
            </a:r>
          </a:p>
          <a:p>
            <a:pPr algn="ctr"/>
            <a:r>
              <a:rPr lang="tr-TR" dirty="0">
                <a:solidFill>
                  <a:schemeClr val="bg1"/>
                </a:solidFill>
              </a:rPr>
              <a:t>ARAŞ. GÖR. FİKRET YAMAN </a:t>
            </a:r>
          </a:p>
        </p:txBody>
      </p:sp>
    </p:spTree>
    <p:extLst>
      <p:ext uri="{BB962C8B-B14F-4D97-AF65-F5344CB8AC3E}">
        <p14:creationId xmlns:p14="http://schemas.microsoft.com/office/powerpoint/2010/main" val="194916234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31838"/>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Staj Komisyonu</a:t>
            </a:r>
            <a:endParaRPr sz="2000" b="1" i="0" u="none" strike="noStrike" cap="none" dirty="0">
              <a:solidFill>
                <a:srgbClr val="C00000"/>
              </a:solidFill>
              <a:latin typeface="Arial"/>
              <a:ea typeface="Arial"/>
              <a:cs typeface="Arial"/>
              <a:sym typeface="Arial"/>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a:t>
            </a:fld>
            <a:endParaRPr lang="tr-TR"/>
          </a:p>
        </p:txBody>
      </p:sp>
      <p:sp>
        <p:nvSpPr>
          <p:cNvPr id="3" name="Metin kutusu 2">
            <a:extLst>
              <a:ext uri="{FF2B5EF4-FFF2-40B4-BE49-F238E27FC236}">
                <a16:creationId xmlns:a16="http://schemas.microsoft.com/office/drawing/2014/main" id="{ADF7B281-99CB-465B-BDAA-CDDD015C9F58}"/>
              </a:ext>
            </a:extLst>
          </p:cNvPr>
          <p:cNvSpPr txBox="1"/>
          <p:nvPr/>
        </p:nvSpPr>
        <p:spPr>
          <a:xfrm>
            <a:off x="3229324" y="1895167"/>
            <a:ext cx="3376245" cy="523220"/>
          </a:xfrm>
          <a:prstGeom prst="rect">
            <a:avLst/>
          </a:prstGeom>
          <a:noFill/>
        </p:spPr>
        <p:txBody>
          <a:bodyPr wrap="none" rtlCol="0">
            <a:spAutoFit/>
          </a:bodyPr>
          <a:lstStyle/>
          <a:p>
            <a:r>
              <a:rPr lang="tr-TR" dirty="0"/>
              <a:t>Bölüm Staj Komisyonu Başkanı</a:t>
            </a:r>
          </a:p>
          <a:p>
            <a:pPr algn="ctr"/>
            <a:r>
              <a:rPr lang="tr-TR" dirty="0"/>
              <a:t>DR. ÖĞR. ÜYESİ MUHAMMET ÖZSOY</a:t>
            </a:r>
          </a:p>
        </p:txBody>
      </p:sp>
      <p:sp>
        <p:nvSpPr>
          <p:cNvPr id="8" name="Metin kutusu 7">
            <a:extLst>
              <a:ext uri="{FF2B5EF4-FFF2-40B4-BE49-F238E27FC236}">
                <a16:creationId xmlns:a16="http://schemas.microsoft.com/office/drawing/2014/main" id="{C1FC79FA-5D85-474A-ACDD-787CC207D862}"/>
              </a:ext>
            </a:extLst>
          </p:cNvPr>
          <p:cNvSpPr txBox="1"/>
          <p:nvPr/>
        </p:nvSpPr>
        <p:spPr>
          <a:xfrm>
            <a:off x="875071" y="3081169"/>
            <a:ext cx="2659702" cy="523220"/>
          </a:xfrm>
          <a:prstGeom prst="rect">
            <a:avLst/>
          </a:prstGeom>
          <a:noFill/>
        </p:spPr>
        <p:txBody>
          <a:bodyPr wrap="none" rtlCol="0">
            <a:spAutoFit/>
          </a:bodyPr>
          <a:lstStyle/>
          <a:p>
            <a:r>
              <a:rPr lang="tr-TR" dirty="0"/>
              <a:t>Bölüm Staj Komisyonu Üyesi</a:t>
            </a:r>
          </a:p>
          <a:p>
            <a:pPr algn="ctr"/>
            <a:r>
              <a:rPr lang="tr-TR" dirty="0"/>
              <a:t>ARAŞ. GÖR. FİKRET YAMAN </a:t>
            </a:r>
          </a:p>
        </p:txBody>
      </p:sp>
      <p:sp>
        <p:nvSpPr>
          <p:cNvPr id="9" name="Metin kutusu 8">
            <a:extLst>
              <a:ext uri="{FF2B5EF4-FFF2-40B4-BE49-F238E27FC236}">
                <a16:creationId xmlns:a16="http://schemas.microsoft.com/office/drawing/2014/main" id="{C6277FD7-6737-4CCD-ADF9-EC5E77AF5536}"/>
              </a:ext>
            </a:extLst>
          </p:cNvPr>
          <p:cNvSpPr txBox="1"/>
          <p:nvPr/>
        </p:nvSpPr>
        <p:spPr>
          <a:xfrm>
            <a:off x="5474109" y="3081169"/>
            <a:ext cx="2486578" cy="738664"/>
          </a:xfrm>
          <a:prstGeom prst="rect">
            <a:avLst/>
          </a:prstGeom>
          <a:noFill/>
        </p:spPr>
        <p:txBody>
          <a:bodyPr wrap="none" rtlCol="0">
            <a:spAutoFit/>
          </a:bodyPr>
          <a:lstStyle/>
          <a:p>
            <a:r>
              <a:rPr lang="tr-TR" dirty="0"/>
              <a:t>Bölüm Staj Komisyonu Üyesi</a:t>
            </a:r>
          </a:p>
          <a:p>
            <a:pPr algn="ctr"/>
            <a:r>
              <a:rPr lang="tr-TR" dirty="0"/>
              <a:t>Doç. Dr. İrfan KAYA</a:t>
            </a:r>
          </a:p>
          <a:p>
            <a:endParaRPr lang="tr-TR" dirty="0"/>
          </a:p>
        </p:txBody>
      </p:sp>
    </p:spTree>
    <p:extLst>
      <p:ext uri="{BB962C8B-B14F-4D97-AF65-F5344CB8AC3E}">
        <p14:creationId xmlns:p14="http://schemas.microsoft.com/office/powerpoint/2010/main" val="4256639081"/>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Yapılması Gereken Stajlar</a:t>
            </a:r>
            <a:endParaRPr sz="2000" b="1" i="0" u="none" strike="noStrike" cap="none" dirty="0">
              <a:solidFill>
                <a:srgbClr val="C00000"/>
              </a:solidFill>
              <a:latin typeface="Arial"/>
              <a:ea typeface="Arial"/>
              <a:cs typeface="Arial"/>
              <a:sym typeface="Arial"/>
            </a:endParaRPr>
          </a:p>
        </p:txBody>
      </p:sp>
      <p:sp>
        <p:nvSpPr>
          <p:cNvPr id="64" name="Google Shape;64;p2"/>
          <p:cNvSpPr txBox="1"/>
          <p:nvPr/>
        </p:nvSpPr>
        <p:spPr>
          <a:xfrm>
            <a:off x="272718" y="1060465"/>
            <a:ext cx="6784099" cy="4599426"/>
          </a:xfrm>
          <a:prstGeom prst="rect">
            <a:avLst/>
          </a:prstGeom>
          <a:noFill/>
          <a:ln>
            <a:noFill/>
          </a:ln>
        </p:spPr>
        <p:txBody>
          <a:bodyPr spcFirstLastPara="1" wrap="square" lIns="91425" tIns="91425" rIns="91425" bIns="91425" anchor="t" anchorCtr="0">
            <a:noAutofit/>
          </a:bodyPr>
          <a:lstStyle/>
          <a:p>
            <a:pPr marL="114300" marR="0" lvl="0" algn="l" rtl="0">
              <a:lnSpc>
                <a:spcPct val="150000"/>
              </a:lnSpc>
              <a:spcBef>
                <a:spcPts val="0"/>
              </a:spcBef>
              <a:spcAft>
                <a:spcPts val="0"/>
              </a:spcAft>
              <a:buClr>
                <a:srgbClr val="000000"/>
              </a:buClr>
              <a:buSzPts val="1800"/>
            </a:pPr>
            <a:r>
              <a:rPr lang="tr-TR" sz="1800" dirty="0"/>
              <a:t>Eskişehir Teknik Üniversitesi Makine Mühendisliği Bölümündeki bütün öğrenciler, 4 yıllık eğitimleri boyunca aşağıda isimleri belirtilen alanlarda toplamda en az 60 işgünü staj yapmakla yükümlüdür.</a:t>
            </a:r>
          </a:p>
          <a:p>
            <a:pPr marL="114300" marR="0" lvl="0" algn="l" rtl="0">
              <a:lnSpc>
                <a:spcPct val="150000"/>
              </a:lnSpc>
              <a:spcBef>
                <a:spcPts val="0"/>
              </a:spcBef>
              <a:spcAft>
                <a:spcPts val="0"/>
              </a:spcAft>
              <a:buClr>
                <a:srgbClr val="000000"/>
              </a:buClr>
              <a:buSzPts val="1800"/>
            </a:pPr>
            <a:endParaRPr lang="tr-TR" sz="1800" dirty="0"/>
          </a:p>
          <a:p>
            <a:pPr marL="114300" marR="0" lvl="0" algn="l" rtl="0">
              <a:lnSpc>
                <a:spcPct val="150000"/>
              </a:lnSpc>
              <a:spcBef>
                <a:spcPts val="0"/>
              </a:spcBef>
              <a:spcAft>
                <a:spcPts val="0"/>
              </a:spcAft>
              <a:buClr>
                <a:srgbClr val="000000"/>
              </a:buClr>
              <a:buSzPts val="1800"/>
            </a:pPr>
            <a:endParaRPr lang="tr-TR" sz="1800" dirty="0"/>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a:t>
            </a:fld>
            <a:endParaRPr lang="tr-TR"/>
          </a:p>
        </p:txBody>
      </p:sp>
      <p:graphicFrame>
        <p:nvGraphicFramePr>
          <p:cNvPr id="3" name="Tablo 3">
            <a:extLst>
              <a:ext uri="{FF2B5EF4-FFF2-40B4-BE49-F238E27FC236}">
                <a16:creationId xmlns:a16="http://schemas.microsoft.com/office/drawing/2014/main" id="{8DC732D1-DAF1-4DA6-9164-DA1752AF92E8}"/>
              </a:ext>
            </a:extLst>
          </p:cNvPr>
          <p:cNvGraphicFramePr>
            <a:graphicFrameLocks noGrp="1"/>
          </p:cNvGraphicFramePr>
          <p:nvPr>
            <p:extLst>
              <p:ext uri="{D42A27DB-BD31-4B8C-83A1-F6EECF244321}">
                <p14:modId xmlns:p14="http://schemas.microsoft.com/office/powerpoint/2010/main" val="4170463201"/>
              </p:ext>
            </p:extLst>
          </p:nvPr>
        </p:nvGraphicFramePr>
        <p:xfrm>
          <a:off x="848033" y="3130748"/>
          <a:ext cx="7071464" cy="1112520"/>
        </p:xfrm>
        <a:graphic>
          <a:graphicData uri="http://schemas.openxmlformats.org/drawingml/2006/table">
            <a:tbl>
              <a:tblPr bandRow="1">
                <a:tableStyleId>{E8034E78-7F5D-4C2E-B375-FC64B27BC917}</a:tableStyleId>
              </a:tblPr>
              <a:tblGrid>
                <a:gridCol w="3761694">
                  <a:extLst>
                    <a:ext uri="{9D8B030D-6E8A-4147-A177-3AD203B41FA5}">
                      <a16:colId xmlns:a16="http://schemas.microsoft.com/office/drawing/2014/main" val="2804688647"/>
                    </a:ext>
                  </a:extLst>
                </a:gridCol>
                <a:gridCol w="3309770">
                  <a:extLst>
                    <a:ext uri="{9D8B030D-6E8A-4147-A177-3AD203B41FA5}">
                      <a16:colId xmlns:a16="http://schemas.microsoft.com/office/drawing/2014/main" val="2858737339"/>
                    </a:ext>
                  </a:extLst>
                </a:gridCol>
              </a:tblGrid>
              <a:tr h="370840">
                <a:tc>
                  <a:txBody>
                    <a:bodyPr/>
                    <a:lstStyle/>
                    <a:p>
                      <a:r>
                        <a:rPr lang="tr-TR" b="1" dirty="0">
                          <a:solidFill>
                            <a:schemeClr val="tx1"/>
                          </a:solidFill>
                        </a:rPr>
                        <a:t>Staj I: Makine Mühendisliği Atölye Stajı </a:t>
                      </a:r>
                    </a:p>
                  </a:txBody>
                  <a:tcPr>
                    <a:noFill/>
                  </a:tcPr>
                </a:tc>
                <a:tc>
                  <a:txBody>
                    <a:bodyPr/>
                    <a:lstStyle/>
                    <a:p>
                      <a:r>
                        <a:rPr lang="tr-TR" b="1" dirty="0">
                          <a:solidFill>
                            <a:schemeClr val="tx1"/>
                          </a:solidFill>
                        </a:rPr>
                        <a:t>20 işgünü</a:t>
                      </a:r>
                    </a:p>
                  </a:txBody>
                  <a:tcPr>
                    <a:noFill/>
                  </a:tcPr>
                </a:tc>
                <a:extLst>
                  <a:ext uri="{0D108BD9-81ED-4DB2-BD59-A6C34878D82A}">
                    <a16:rowId xmlns:a16="http://schemas.microsoft.com/office/drawing/2014/main" val="3568956237"/>
                  </a:ext>
                </a:extLst>
              </a:tr>
              <a:tr h="370840">
                <a:tc>
                  <a:txBody>
                    <a:bodyPr/>
                    <a:lstStyle/>
                    <a:p>
                      <a:r>
                        <a:rPr lang="tr-TR" b="1" dirty="0">
                          <a:solidFill>
                            <a:schemeClr val="tx1"/>
                          </a:solidFill>
                        </a:rPr>
                        <a:t>Staj II: Makine Mühendisliği Alan Stajı </a:t>
                      </a:r>
                    </a:p>
                  </a:txBody>
                  <a:tcPr>
                    <a:noFill/>
                  </a:tcPr>
                </a:tc>
                <a:tc>
                  <a:txBody>
                    <a:bodyPr/>
                    <a:lstStyle/>
                    <a:p>
                      <a:r>
                        <a:rPr lang="tr-TR" b="1" dirty="0">
                          <a:solidFill>
                            <a:schemeClr val="tx1"/>
                          </a:solidFill>
                        </a:rPr>
                        <a:t>20 işgünü</a:t>
                      </a:r>
                    </a:p>
                  </a:txBody>
                  <a:tcPr>
                    <a:noFill/>
                  </a:tcPr>
                </a:tc>
                <a:extLst>
                  <a:ext uri="{0D108BD9-81ED-4DB2-BD59-A6C34878D82A}">
                    <a16:rowId xmlns:a16="http://schemas.microsoft.com/office/drawing/2014/main" val="52156541"/>
                  </a:ext>
                </a:extLst>
              </a:tr>
              <a:tr h="370840">
                <a:tc>
                  <a:txBody>
                    <a:bodyPr/>
                    <a:lstStyle/>
                    <a:p>
                      <a:r>
                        <a:rPr lang="tr-TR" b="1" dirty="0">
                          <a:solidFill>
                            <a:schemeClr val="tx1"/>
                          </a:solidFill>
                        </a:rPr>
                        <a:t>Staj III: Makine Mühendisliği İşletme Stajı </a:t>
                      </a:r>
                    </a:p>
                  </a:txBody>
                  <a:tcPr>
                    <a:noFill/>
                  </a:tcPr>
                </a:tc>
                <a:tc>
                  <a:txBody>
                    <a:bodyPr/>
                    <a:lstStyle/>
                    <a:p>
                      <a:r>
                        <a:rPr lang="tr-TR" b="1" dirty="0">
                          <a:solidFill>
                            <a:schemeClr val="tx1"/>
                          </a:solidFill>
                        </a:rPr>
                        <a:t>20 iş günü</a:t>
                      </a:r>
                    </a:p>
                  </a:txBody>
                  <a:tcPr>
                    <a:noFill/>
                  </a:tcPr>
                </a:tc>
                <a:extLst>
                  <a:ext uri="{0D108BD9-81ED-4DB2-BD59-A6C34878D82A}">
                    <a16:rowId xmlns:a16="http://schemas.microsoft.com/office/drawing/2014/main" val="321691660"/>
                  </a:ext>
                </a:extLst>
              </a:tr>
            </a:tbl>
          </a:graphicData>
        </a:graphic>
      </p:graphicFrame>
      <p:sp>
        <p:nvSpPr>
          <p:cNvPr id="4" name="Metin kutusu 3">
            <a:extLst>
              <a:ext uri="{FF2B5EF4-FFF2-40B4-BE49-F238E27FC236}">
                <a16:creationId xmlns:a16="http://schemas.microsoft.com/office/drawing/2014/main" id="{B4AE844F-441A-4251-8E5C-72F6C0FAE39A}"/>
              </a:ext>
            </a:extLst>
          </p:cNvPr>
          <p:cNvSpPr txBox="1"/>
          <p:nvPr/>
        </p:nvSpPr>
        <p:spPr>
          <a:xfrm>
            <a:off x="744296" y="4578703"/>
            <a:ext cx="8002512" cy="523220"/>
          </a:xfrm>
          <a:prstGeom prst="rect">
            <a:avLst/>
          </a:prstGeom>
          <a:noFill/>
        </p:spPr>
        <p:txBody>
          <a:bodyPr wrap="none" rtlCol="0">
            <a:spAutoFit/>
          </a:bodyPr>
          <a:lstStyle/>
          <a:p>
            <a:pPr algn="ctr"/>
            <a:r>
              <a:rPr lang="tr-TR" b="1" dirty="0"/>
              <a:t>ÖNEMLİ: </a:t>
            </a:r>
            <a:r>
              <a:rPr lang="tr-TR" dirty="0"/>
              <a:t>Staj tarihleri hesaplanırken resmi tatiller ve iş yerinin izin yaptığı günler çıkartılmalıdır.</a:t>
            </a:r>
          </a:p>
          <a:p>
            <a:pPr algn="ctr"/>
            <a:r>
              <a:rPr lang="tr-TR" dirty="0"/>
              <a:t>Eğer iş yeri Cumartesi günü tam gün mesai yapıyorsa iş yerinden bunu belirten bir yazı alınmalıdır.</a:t>
            </a:r>
          </a:p>
        </p:txBody>
      </p:sp>
    </p:spTree>
    <p:extLst>
      <p:ext uri="{BB962C8B-B14F-4D97-AF65-F5344CB8AC3E}">
        <p14:creationId xmlns:p14="http://schemas.microsoft.com/office/powerpoint/2010/main" val="2734061446"/>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Yapılması Gereken Stajlar</a:t>
            </a:r>
            <a:endParaRPr sz="2000" b="1" i="0" u="none" strike="noStrike" cap="none" dirty="0">
              <a:solidFill>
                <a:srgbClr val="C00000"/>
              </a:solidFill>
              <a:latin typeface="Arial"/>
              <a:ea typeface="Arial"/>
              <a:cs typeface="Arial"/>
              <a:sym typeface="Arial"/>
            </a:endParaRPr>
          </a:p>
        </p:txBody>
      </p:sp>
      <p:sp>
        <p:nvSpPr>
          <p:cNvPr id="64" name="Google Shape;64;p2"/>
          <p:cNvSpPr txBox="1"/>
          <p:nvPr/>
        </p:nvSpPr>
        <p:spPr>
          <a:xfrm>
            <a:off x="272719" y="972319"/>
            <a:ext cx="6784099" cy="4599426"/>
          </a:xfrm>
          <a:prstGeom prst="rect">
            <a:avLst/>
          </a:prstGeom>
          <a:noFill/>
          <a:ln>
            <a:noFill/>
          </a:ln>
        </p:spPr>
        <p:txBody>
          <a:bodyPr spcFirstLastPara="1" wrap="square" lIns="91425" tIns="91425" rIns="91425" bIns="91425" anchor="t" anchorCtr="0">
            <a:noAutofit/>
          </a:bodyPr>
          <a:lstStyle/>
          <a:p>
            <a:pPr lvl="0" algn="just">
              <a:spcBef>
                <a:spcPts val="340"/>
              </a:spcBef>
              <a:spcAft>
                <a:spcPts val="0"/>
              </a:spcAft>
              <a:buSzPts val="1200"/>
              <a:tabLst>
                <a:tab pos="90170" algn="l"/>
              </a:tabLst>
            </a:pPr>
            <a:r>
              <a:rPr lang="en-US" sz="1800" b="1" dirty="0" err="1">
                <a:latin typeface="+mn-lt"/>
                <a:ea typeface="Times New Roman" panose="02020603050405020304" pitchFamily="18" charset="0"/>
              </a:rPr>
              <a:t>Staj</a:t>
            </a:r>
            <a:r>
              <a:rPr lang="en-US" sz="1800" b="1" dirty="0">
                <a:latin typeface="+mn-lt"/>
                <a:ea typeface="Times New Roman" panose="02020603050405020304" pitchFamily="18" charset="0"/>
              </a:rPr>
              <a:t> I: </a:t>
            </a:r>
            <a:r>
              <a:rPr lang="en-US" sz="1800" b="1" dirty="0" err="1">
                <a:latin typeface="+mn-lt"/>
                <a:ea typeface="Times New Roman" panose="02020603050405020304" pitchFamily="18" charset="0"/>
              </a:rPr>
              <a:t>Makine</a:t>
            </a:r>
            <a:r>
              <a:rPr lang="en-US" sz="1800" b="1" dirty="0">
                <a:latin typeface="+mn-lt"/>
                <a:ea typeface="Times New Roman" panose="02020603050405020304" pitchFamily="18" charset="0"/>
              </a:rPr>
              <a:t> </a:t>
            </a:r>
            <a:r>
              <a:rPr lang="en-US" sz="1800" b="1" dirty="0" err="1">
                <a:latin typeface="+mn-lt"/>
                <a:ea typeface="Times New Roman" panose="02020603050405020304" pitchFamily="18" charset="0"/>
              </a:rPr>
              <a:t>Mühendisliği</a:t>
            </a:r>
            <a:r>
              <a:rPr lang="en-US" sz="1800" b="1" dirty="0">
                <a:latin typeface="+mn-lt"/>
                <a:ea typeface="Times New Roman" panose="02020603050405020304" pitchFamily="18" charset="0"/>
              </a:rPr>
              <a:t> </a:t>
            </a:r>
            <a:r>
              <a:rPr lang="en-US" sz="1800" b="1" dirty="0" err="1">
                <a:latin typeface="+mn-lt"/>
                <a:ea typeface="Times New Roman" panose="02020603050405020304" pitchFamily="18" charset="0"/>
              </a:rPr>
              <a:t>Atölye</a:t>
            </a:r>
            <a:r>
              <a:rPr lang="en-US" sz="1800" b="1" dirty="0">
                <a:latin typeface="+mn-lt"/>
                <a:ea typeface="Times New Roman" panose="02020603050405020304" pitchFamily="18" charset="0"/>
              </a:rPr>
              <a:t> </a:t>
            </a:r>
            <a:r>
              <a:rPr lang="en-US" sz="1800" b="1" dirty="0" err="1">
                <a:latin typeface="+mn-lt"/>
                <a:ea typeface="Times New Roman" panose="02020603050405020304" pitchFamily="18" charset="0"/>
              </a:rPr>
              <a:t>Stajı</a:t>
            </a:r>
            <a:r>
              <a:rPr lang="en-US" sz="1800" b="1" dirty="0">
                <a:latin typeface="+mn-lt"/>
                <a:ea typeface="Times New Roman" panose="02020603050405020304" pitchFamily="18" charset="0"/>
              </a:rPr>
              <a:t> </a:t>
            </a:r>
            <a:r>
              <a:rPr lang="tr-TR" sz="1800" b="1" dirty="0">
                <a:latin typeface="+mn-lt"/>
                <a:ea typeface="Times New Roman" panose="02020603050405020304" pitchFamily="18" charset="0"/>
              </a:rPr>
              <a:t> (20 iş günü)</a:t>
            </a:r>
          </a:p>
          <a:p>
            <a:pPr marL="242570" indent="-228600" algn="just">
              <a:spcBef>
                <a:spcPts val="340"/>
              </a:spcBef>
              <a:spcAft>
                <a:spcPts val="0"/>
              </a:spcAft>
              <a:tabLst>
                <a:tab pos="90170" algn="l"/>
              </a:tabLst>
            </a:pPr>
            <a:r>
              <a:rPr lang="en-US" sz="1800" b="1" dirty="0">
                <a:latin typeface="+mn-lt"/>
                <a:ea typeface="Times New Roman" panose="02020603050405020304" pitchFamily="18" charset="0"/>
              </a:rPr>
              <a:t> </a:t>
            </a:r>
            <a:endParaRPr lang="tr-TR" sz="1800" b="1" dirty="0">
              <a:latin typeface="+mn-lt"/>
              <a:ea typeface="Times New Roman" panose="02020603050405020304" pitchFamily="18" charset="0"/>
            </a:endParaRPr>
          </a:p>
          <a:p>
            <a:pPr algn="just">
              <a:spcBef>
                <a:spcPts val="25"/>
              </a:spcBef>
              <a:spcAft>
                <a:spcPts val="0"/>
              </a:spcAft>
              <a:tabLst>
                <a:tab pos="657225" algn="l"/>
                <a:tab pos="657860" algn="l"/>
              </a:tabLst>
            </a:pPr>
            <a:r>
              <a:rPr lang="en-US" sz="1800" b="1" dirty="0">
                <a:latin typeface="+mn-lt"/>
                <a:ea typeface="Times New Roman" panose="02020603050405020304" pitchFamily="18" charset="0"/>
              </a:rPr>
              <a:t>a)  </a:t>
            </a:r>
            <a:r>
              <a:rPr lang="en-US" sz="1800" dirty="0" err="1">
                <a:latin typeface="+mn-lt"/>
                <a:ea typeface="Times New Roman" panose="02020603050405020304" pitchFamily="18" charset="0"/>
              </a:rPr>
              <a:t>En</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erken</a:t>
            </a:r>
            <a:r>
              <a:rPr lang="en-US" sz="1800" dirty="0">
                <a:latin typeface="+mn-lt"/>
                <a:ea typeface="Times New Roman" panose="02020603050405020304" pitchFamily="18" charset="0"/>
              </a:rPr>
              <a:t> IV. </a:t>
            </a:r>
            <a:r>
              <a:rPr lang="en-US" sz="1800" dirty="0" err="1">
                <a:latin typeface="+mn-lt"/>
                <a:ea typeface="Times New Roman" panose="02020603050405020304" pitchFamily="18" charset="0"/>
              </a:rPr>
              <a:t>yarıyılın</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sonunda</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başlayabilir</a:t>
            </a:r>
            <a:r>
              <a:rPr lang="en-US" sz="1800" dirty="0">
                <a:latin typeface="+mn-lt"/>
                <a:ea typeface="Times New Roman" panose="02020603050405020304" pitchFamily="18" charset="0"/>
              </a:rPr>
              <a:t> </a:t>
            </a:r>
            <a:endParaRPr lang="tr-TR" sz="1800" dirty="0">
              <a:latin typeface="+mn-lt"/>
              <a:ea typeface="Times New Roman" panose="02020603050405020304" pitchFamily="18" charset="0"/>
            </a:endParaRPr>
          </a:p>
          <a:p>
            <a:pPr algn="just">
              <a:spcBef>
                <a:spcPts val="25"/>
              </a:spcBef>
              <a:spcAft>
                <a:spcPts val="0"/>
              </a:spcAft>
              <a:tabLst>
                <a:tab pos="657225" algn="l"/>
                <a:tab pos="657860" algn="l"/>
              </a:tabLst>
            </a:pPr>
            <a:r>
              <a:rPr lang="en-US" sz="1800" b="1" dirty="0">
                <a:latin typeface="+mn-lt"/>
                <a:ea typeface="Times New Roman" panose="02020603050405020304" pitchFamily="18" charset="0"/>
              </a:rPr>
              <a:t>b) </a:t>
            </a:r>
            <a:r>
              <a:rPr lang="en-US" sz="1800" b="1" dirty="0">
                <a:solidFill>
                  <a:schemeClr val="tx1"/>
                </a:solidFill>
                <a:latin typeface="+mn-lt"/>
                <a:ea typeface="Times New Roman" panose="02020603050405020304" pitchFamily="18" charset="0"/>
              </a:rPr>
              <a:t> </a:t>
            </a:r>
            <a:r>
              <a:rPr lang="en-US" sz="1800" dirty="0" err="1">
                <a:solidFill>
                  <a:schemeClr val="tx1"/>
                </a:solidFill>
                <a:latin typeface="+mn-lt"/>
                <a:ea typeface="Times New Roman" panose="02020603050405020304" pitchFamily="18" charset="0"/>
              </a:rPr>
              <a:t>En</a:t>
            </a:r>
            <a:r>
              <a:rPr lang="en-US" sz="1800" dirty="0">
                <a:solidFill>
                  <a:schemeClr val="tx1"/>
                </a:solidFill>
                <a:latin typeface="+mn-lt"/>
                <a:ea typeface="Times New Roman" panose="02020603050405020304" pitchFamily="18" charset="0"/>
              </a:rPr>
              <a:t> </a:t>
            </a:r>
            <a:r>
              <a:rPr lang="en-US" sz="1800" dirty="0" err="1">
                <a:solidFill>
                  <a:schemeClr val="tx1"/>
                </a:solidFill>
                <a:latin typeface="+mn-lt"/>
                <a:ea typeface="Times New Roman" panose="02020603050405020304" pitchFamily="18" charset="0"/>
              </a:rPr>
              <a:t>az</a:t>
            </a:r>
            <a:r>
              <a:rPr lang="en-US" sz="1800" dirty="0">
                <a:solidFill>
                  <a:schemeClr val="tx1"/>
                </a:solidFill>
                <a:latin typeface="+mn-lt"/>
                <a:ea typeface="Times New Roman" panose="02020603050405020304" pitchFamily="18" charset="0"/>
              </a:rPr>
              <a:t> 20 </a:t>
            </a:r>
            <a:r>
              <a:rPr lang="en-US" sz="1800" dirty="0" err="1">
                <a:solidFill>
                  <a:schemeClr val="tx1"/>
                </a:solidFill>
                <a:latin typeface="+mn-lt"/>
                <a:ea typeface="Times New Roman" panose="02020603050405020304" pitchFamily="18" charset="0"/>
              </a:rPr>
              <a:t>işgünü</a:t>
            </a:r>
            <a:r>
              <a:rPr lang="en-US" sz="1800" dirty="0">
                <a:solidFill>
                  <a:schemeClr val="tx1"/>
                </a:solidFill>
                <a:latin typeface="+mn-lt"/>
                <a:ea typeface="Times New Roman" panose="02020603050405020304" pitchFamily="18" charset="0"/>
              </a:rPr>
              <a:t> </a:t>
            </a:r>
            <a:r>
              <a:rPr lang="en-US" sz="1800" dirty="0" err="1">
                <a:solidFill>
                  <a:schemeClr val="tx1"/>
                </a:solidFill>
                <a:latin typeface="+mn-lt"/>
                <a:ea typeface="Times New Roman" panose="02020603050405020304" pitchFamily="18" charset="0"/>
              </a:rPr>
              <a:t>yapılmak</a:t>
            </a:r>
            <a:r>
              <a:rPr lang="en-US" sz="1800" spc="-75" dirty="0">
                <a:solidFill>
                  <a:schemeClr val="tx1"/>
                </a:solidFill>
                <a:latin typeface="+mn-lt"/>
                <a:ea typeface="Times New Roman" panose="02020603050405020304" pitchFamily="18" charset="0"/>
              </a:rPr>
              <a:t> </a:t>
            </a:r>
            <a:r>
              <a:rPr lang="en-US" sz="1800" dirty="0" err="1">
                <a:solidFill>
                  <a:schemeClr val="tx1"/>
                </a:solidFill>
                <a:latin typeface="+mn-lt"/>
                <a:ea typeface="Times New Roman" panose="02020603050405020304" pitchFamily="18" charset="0"/>
              </a:rPr>
              <a:t>zorundadır</a:t>
            </a:r>
            <a:r>
              <a:rPr lang="en-US" sz="1800" dirty="0">
                <a:solidFill>
                  <a:schemeClr val="tx1"/>
                </a:solidFill>
                <a:latin typeface="+mn-lt"/>
                <a:ea typeface="Times New Roman" panose="02020603050405020304" pitchFamily="18" charset="0"/>
              </a:rPr>
              <a:t>.</a:t>
            </a:r>
            <a:endParaRPr lang="tr-TR" sz="1800" dirty="0">
              <a:solidFill>
                <a:schemeClr val="tx1"/>
              </a:solidFill>
              <a:latin typeface="+mn-lt"/>
              <a:ea typeface="Times New Roman" panose="02020603050405020304" pitchFamily="18" charset="0"/>
            </a:endParaRPr>
          </a:p>
          <a:p>
            <a:pPr marR="642620" algn="just">
              <a:spcAft>
                <a:spcPts val="0"/>
              </a:spcAft>
            </a:pPr>
            <a:r>
              <a:rPr lang="en-US" sz="1800" b="1" dirty="0">
                <a:latin typeface="+mn-lt"/>
                <a:ea typeface="Times New Roman" panose="02020603050405020304" pitchFamily="18" charset="0"/>
              </a:rPr>
              <a:t>c)  </a:t>
            </a:r>
            <a:r>
              <a:rPr lang="en-US" sz="1800" dirty="0">
                <a:latin typeface="+mn-lt"/>
                <a:ea typeface="Times New Roman" panose="02020603050405020304" pitchFamily="18" charset="0"/>
              </a:rPr>
              <a:t>Bu </a:t>
            </a:r>
            <a:r>
              <a:rPr lang="en-US" sz="1800" dirty="0" err="1">
                <a:latin typeface="+mn-lt"/>
                <a:ea typeface="Times New Roman" panose="02020603050405020304" pitchFamily="18" charset="0"/>
              </a:rPr>
              <a:t>stajda</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eğer</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bölüm</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tarafından</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belirlenmiş</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bir</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kurum</a:t>
            </a:r>
            <a:r>
              <a:rPr lang="en-US" sz="1800" dirty="0">
                <a:latin typeface="+mn-lt"/>
                <a:ea typeface="Times New Roman" panose="02020603050405020304" pitchFamily="18" charset="0"/>
              </a:rPr>
              <a:t> yada </a:t>
            </a:r>
            <a:r>
              <a:rPr lang="en-US" sz="1800" dirty="0" err="1">
                <a:latin typeface="+mn-lt"/>
                <a:ea typeface="Times New Roman" panose="02020603050405020304" pitchFamily="18" charset="0"/>
              </a:rPr>
              <a:t>işletmede</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bir</a:t>
            </a:r>
            <a:r>
              <a:rPr lang="en-US" sz="1800" dirty="0">
                <a:latin typeface="+mn-lt"/>
                <a:ea typeface="Times New Roman" panose="02020603050405020304" pitchFamily="18" charset="0"/>
              </a:rPr>
              <a:t> program </a:t>
            </a:r>
            <a:r>
              <a:rPr lang="en-US" sz="1800" dirty="0" err="1">
                <a:latin typeface="+mn-lt"/>
                <a:ea typeface="Times New Roman" panose="02020603050405020304" pitchFamily="18" charset="0"/>
              </a:rPr>
              <a:t>yapılmış</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ise</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stajın</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bu</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kurumda</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yapılması</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gerekmektedir</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Aksi</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takdirde</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aynı</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süreç</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içerisinde</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staj</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yapılacak</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işletmede</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imalat</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atölyesi</a:t>
            </a:r>
            <a:r>
              <a:rPr lang="en-US" sz="1800" dirty="0">
                <a:latin typeface="+mn-lt"/>
                <a:ea typeface="Times New Roman" panose="02020603050405020304" pitchFamily="18" charset="0"/>
              </a:rPr>
              <a:t> yada </a:t>
            </a:r>
            <a:r>
              <a:rPr lang="en-US" sz="1800" dirty="0" err="1">
                <a:latin typeface="+mn-lt"/>
                <a:ea typeface="Times New Roman" panose="02020603050405020304" pitchFamily="18" charset="0"/>
              </a:rPr>
              <a:t>bir</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üretim</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süreci</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yer</a:t>
            </a:r>
            <a:r>
              <a:rPr lang="en-US" sz="1800" spc="-75" dirty="0">
                <a:latin typeface="+mn-lt"/>
                <a:ea typeface="Times New Roman" panose="02020603050405020304" pitchFamily="18" charset="0"/>
              </a:rPr>
              <a:t> </a:t>
            </a:r>
            <a:r>
              <a:rPr lang="en-US" sz="1800" dirty="0" err="1">
                <a:latin typeface="+mn-lt"/>
                <a:ea typeface="Times New Roman" panose="02020603050405020304" pitchFamily="18" charset="0"/>
              </a:rPr>
              <a:t>almalıdır</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Bölümün</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belirlediği</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kurum</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dışında</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stajını</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yapmak</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isteyen</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öğrenciler</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staj</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başvurusu</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öncesinde</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bölüm</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staj</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komisyonunun</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olurunu</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almak</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zorundadır</a:t>
            </a:r>
            <a:r>
              <a:rPr lang="en-US" sz="1800" dirty="0">
                <a:latin typeface="+mn-lt"/>
                <a:ea typeface="Times New Roman" panose="02020603050405020304" pitchFamily="18" charset="0"/>
              </a:rPr>
              <a:t>. </a:t>
            </a:r>
            <a:endParaRPr lang="tr-TR" sz="1800" dirty="0">
              <a:latin typeface="+mn-lt"/>
              <a:ea typeface="Times New Roman" panose="02020603050405020304" pitchFamily="18" charset="0"/>
            </a:endParaRPr>
          </a:p>
          <a:p>
            <a:pPr marR="642620" algn="just">
              <a:spcBef>
                <a:spcPts val="25"/>
              </a:spcBef>
              <a:spcAft>
                <a:spcPts val="0"/>
              </a:spcAft>
              <a:tabLst>
                <a:tab pos="657860" algn="l"/>
              </a:tabLst>
            </a:pPr>
            <a:r>
              <a:rPr lang="en-US" sz="1800" b="1" dirty="0">
                <a:latin typeface="+mn-lt"/>
                <a:ea typeface="Times New Roman" panose="02020603050405020304" pitchFamily="18" charset="0"/>
              </a:rPr>
              <a:t>d)  </a:t>
            </a:r>
            <a:r>
              <a:rPr lang="en-US" sz="1800" dirty="0" err="1">
                <a:solidFill>
                  <a:schemeClr val="tx1"/>
                </a:solidFill>
                <a:latin typeface="+mn-lt"/>
                <a:ea typeface="Times New Roman" panose="02020603050405020304" pitchFamily="18" charset="0"/>
              </a:rPr>
              <a:t>İşletmede</a:t>
            </a:r>
            <a:r>
              <a:rPr lang="en-US" sz="1800" dirty="0">
                <a:solidFill>
                  <a:schemeClr val="tx1"/>
                </a:solidFill>
                <a:latin typeface="+mn-lt"/>
                <a:ea typeface="Times New Roman" panose="02020603050405020304" pitchFamily="18" charset="0"/>
              </a:rPr>
              <a:t> </a:t>
            </a:r>
            <a:r>
              <a:rPr lang="en-US" sz="1800" b="1" dirty="0" err="1">
                <a:solidFill>
                  <a:schemeClr val="tx1"/>
                </a:solidFill>
                <a:latin typeface="+mn-lt"/>
                <a:ea typeface="Times New Roman" panose="02020603050405020304" pitchFamily="18" charset="0"/>
              </a:rPr>
              <a:t>en</a:t>
            </a:r>
            <a:r>
              <a:rPr lang="en-US" sz="1800" b="1" dirty="0">
                <a:solidFill>
                  <a:schemeClr val="tx1"/>
                </a:solidFill>
                <a:latin typeface="+mn-lt"/>
                <a:ea typeface="Times New Roman" panose="02020603050405020304" pitchFamily="18" charset="0"/>
              </a:rPr>
              <a:t> </a:t>
            </a:r>
            <a:r>
              <a:rPr lang="en-US" sz="1800" b="1" dirty="0" err="1">
                <a:solidFill>
                  <a:schemeClr val="tx1"/>
                </a:solidFill>
                <a:latin typeface="+mn-lt"/>
                <a:ea typeface="Times New Roman" panose="02020603050405020304" pitchFamily="18" charset="0"/>
              </a:rPr>
              <a:t>az</a:t>
            </a:r>
            <a:r>
              <a:rPr lang="en-US" sz="1800" b="1" dirty="0">
                <a:solidFill>
                  <a:schemeClr val="tx1"/>
                </a:solidFill>
                <a:latin typeface="+mn-lt"/>
                <a:ea typeface="Times New Roman" panose="02020603050405020304" pitchFamily="18" charset="0"/>
              </a:rPr>
              <a:t> 1 </a:t>
            </a:r>
            <a:r>
              <a:rPr lang="en-US" sz="1800" b="1" dirty="0" err="1">
                <a:solidFill>
                  <a:schemeClr val="tx1"/>
                </a:solidFill>
                <a:latin typeface="+mn-lt"/>
                <a:ea typeface="Times New Roman" panose="02020603050405020304" pitchFamily="18" charset="0"/>
              </a:rPr>
              <a:t>makine</a:t>
            </a:r>
            <a:r>
              <a:rPr lang="en-US" sz="1800" b="1" dirty="0">
                <a:solidFill>
                  <a:schemeClr val="tx1"/>
                </a:solidFill>
                <a:latin typeface="+mn-lt"/>
                <a:ea typeface="Times New Roman" panose="02020603050405020304" pitchFamily="18" charset="0"/>
              </a:rPr>
              <a:t> </a:t>
            </a:r>
            <a:r>
              <a:rPr lang="en-US" sz="1800" b="1" dirty="0" err="1">
                <a:solidFill>
                  <a:schemeClr val="tx1"/>
                </a:solidFill>
                <a:latin typeface="+mn-lt"/>
                <a:ea typeface="Times New Roman" panose="02020603050405020304" pitchFamily="18" charset="0"/>
              </a:rPr>
              <a:t>mühendisi</a:t>
            </a:r>
            <a:r>
              <a:rPr lang="en-US" sz="1800" b="1" dirty="0">
                <a:solidFill>
                  <a:schemeClr val="tx1"/>
                </a:solidFill>
                <a:latin typeface="+mn-lt"/>
                <a:ea typeface="Times New Roman" panose="02020603050405020304" pitchFamily="18" charset="0"/>
              </a:rPr>
              <a:t> </a:t>
            </a:r>
            <a:r>
              <a:rPr lang="en-US" sz="1800" b="1" dirty="0" err="1">
                <a:solidFill>
                  <a:schemeClr val="tx1"/>
                </a:solidFill>
                <a:latin typeface="+mn-lt"/>
                <a:ea typeface="Times New Roman" panose="02020603050405020304" pitchFamily="18" charset="0"/>
              </a:rPr>
              <a:t>veya</a:t>
            </a:r>
            <a:r>
              <a:rPr lang="en-US" sz="1800" b="1" dirty="0">
                <a:solidFill>
                  <a:schemeClr val="tx1"/>
                </a:solidFill>
                <a:latin typeface="+mn-lt"/>
                <a:ea typeface="Times New Roman" panose="02020603050405020304" pitchFamily="18" charset="0"/>
              </a:rPr>
              <a:t> </a:t>
            </a:r>
            <a:r>
              <a:rPr lang="en-US" sz="1800" b="1" dirty="0" err="1">
                <a:solidFill>
                  <a:schemeClr val="tx1"/>
                </a:solidFill>
                <a:latin typeface="+mn-lt"/>
                <a:ea typeface="Times New Roman" panose="02020603050405020304" pitchFamily="18" charset="0"/>
              </a:rPr>
              <a:t>ilgili</a:t>
            </a:r>
            <a:r>
              <a:rPr lang="en-US" sz="1800" b="1" dirty="0">
                <a:solidFill>
                  <a:schemeClr val="tx1"/>
                </a:solidFill>
                <a:latin typeface="+mn-lt"/>
                <a:ea typeface="Times New Roman" panose="02020603050405020304" pitchFamily="18" charset="0"/>
              </a:rPr>
              <a:t> </a:t>
            </a:r>
            <a:r>
              <a:rPr lang="en-US" sz="1800" b="1" dirty="0" err="1">
                <a:solidFill>
                  <a:schemeClr val="tx1"/>
                </a:solidFill>
                <a:latin typeface="+mn-lt"/>
                <a:ea typeface="Times New Roman" panose="02020603050405020304" pitchFamily="18" charset="0"/>
              </a:rPr>
              <a:t>sektör</a:t>
            </a:r>
            <a:r>
              <a:rPr lang="en-US" sz="1800" b="1" dirty="0">
                <a:solidFill>
                  <a:schemeClr val="tx1"/>
                </a:solidFill>
                <a:latin typeface="+mn-lt"/>
                <a:ea typeface="Times New Roman" panose="02020603050405020304" pitchFamily="18" charset="0"/>
              </a:rPr>
              <a:t> </a:t>
            </a:r>
            <a:r>
              <a:rPr lang="en-US" sz="1800" b="1" dirty="0" err="1">
                <a:solidFill>
                  <a:schemeClr val="tx1"/>
                </a:solidFill>
                <a:latin typeface="+mn-lt"/>
                <a:ea typeface="Times New Roman" panose="02020603050405020304" pitchFamily="18" charset="0"/>
              </a:rPr>
              <a:t>dalından</a:t>
            </a:r>
            <a:r>
              <a:rPr lang="en-US" sz="1800" b="1" dirty="0">
                <a:solidFill>
                  <a:schemeClr val="tx1"/>
                </a:solidFill>
                <a:latin typeface="+mn-lt"/>
                <a:ea typeface="Times New Roman" panose="02020603050405020304" pitchFamily="18" charset="0"/>
              </a:rPr>
              <a:t> 1 </a:t>
            </a:r>
            <a:r>
              <a:rPr lang="en-US" sz="1800" b="1" dirty="0" err="1">
                <a:solidFill>
                  <a:schemeClr val="tx1"/>
                </a:solidFill>
                <a:latin typeface="+mn-lt"/>
                <a:ea typeface="Times New Roman" panose="02020603050405020304" pitchFamily="18" charset="0"/>
              </a:rPr>
              <a:t>mühendis</a:t>
            </a:r>
            <a:r>
              <a:rPr lang="en-US" sz="1800" b="1" dirty="0">
                <a:solidFill>
                  <a:schemeClr val="tx1"/>
                </a:solidFill>
                <a:latin typeface="+mn-lt"/>
                <a:ea typeface="Times New Roman" panose="02020603050405020304" pitchFamily="18" charset="0"/>
              </a:rPr>
              <a:t> </a:t>
            </a:r>
            <a:r>
              <a:rPr lang="en-US" sz="1800" b="1" dirty="0" err="1">
                <a:solidFill>
                  <a:schemeClr val="tx1"/>
                </a:solidFill>
                <a:latin typeface="+mn-lt"/>
                <a:ea typeface="Times New Roman" panose="02020603050405020304" pitchFamily="18" charset="0"/>
              </a:rPr>
              <a:t>çalışıyor</a:t>
            </a:r>
            <a:r>
              <a:rPr lang="en-US" sz="1800" b="1" dirty="0">
                <a:solidFill>
                  <a:schemeClr val="tx1"/>
                </a:solidFill>
                <a:latin typeface="+mn-lt"/>
                <a:ea typeface="Times New Roman" panose="02020603050405020304" pitchFamily="18" charset="0"/>
              </a:rPr>
              <a:t> </a:t>
            </a:r>
            <a:r>
              <a:rPr lang="en-US" sz="1800" b="1" dirty="0" err="1">
                <a:solidFill>
                  <a:schemeClr val="tx1"/>
                </a:solidFill>
                <a:latin typeface="+mn-lt"/>
                <a:ea typeface="Times New Roman" panose="02020603050405020304" pitchFamily="18" charset="0"/>
              </a:rPr>
              <a:t>olmalıdır</a:t>
            </a:r>
            <a:r>
              <a:rPr lang="en-US" sz="1800" b="1" dirty="0">
                <a:solidFill>
                  <a:schemeClr val="tx1"/>
                </a:solidFill>
                <a:latin typeface="+mn-lt"/>
                <a:ea typeface="Times New Roman" panose="02020603050405020304" pitchFamily="18" charset="0"/>
              </a:rPr>
              <a:t>. </a:t>
            </a:r>
            <a:endParaRPr lang="tr-TR" sz="1800" b="1" dirty="0">
              <a:solidFill>
                <a:schemeClr val="tx1"/>
              </a:solidFill>
              <a:latin typeface="+mn-lt"/>
              <a:ea typeface="Times New Roman" panose="02020603050405020304" pitchFamily="18" charset="0"/>
            </a:endParaRPr>
          </a:p>
          <a:p>
            <a:pPr algn="just">
              <a:spcBef>
                <a:spcPts val="25"/>
              </a:spcBef>
              <a:spcAft>
                <a:spcPts val="0"/>
              </a:spcAft>
              <a:tabLst>
                <a:tab pos="657225" algn="l"/>
                <a:tab pos="657860" algn="l"/>
              </a:tabLst>
            </a:pPr>
            <a:r>
              <a:rPr lang="en-US" sz="1800" b="1" dirty="0">
                <a:latin typeface="+mn-lt"/>
                <a:ea typeface="Times New Roman" panose="02020603050405020304" pitchFamily="18" charset="0"/>
              </a:rPr>
              <a:t>e)  </a:t>
            </a:r>
            <a:r>
              <a:rPr lang="en-US" sz="1800" dirty="0" err="1">
                <a:latin typeface="+mn-lt"/>
                <a:ea typeface="Times New Roman" panose="02020603050405020304" pitchFamily="18" charset="0"/>
              </a:rPr>
              <a:t>İşletme</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yukarıdaki</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koşulları</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sağlamak</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kaydıyla</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küçük</a:t>
            </a:r>
            <a:r>
              <a:rPr lang="en-US" sz="1800" dirty="0">
                <a:latin typeface="+mn-lt"/>
                <a:ea typeface="Times New Roman" panose="02020603050405020304" pitchFamily="18" charset="0"/>
              </a:rPr>
              <a:t>/</a:t>
            </a:r>
            <a:r>
              <a:rPr lang="en-US" sz="1800" dirty="0" err="1">
                <a:latin typeface="+mn-lt"/>
                <a:ea typeface="Times New Roman" panose="02020603050405020304" pitchFamily="18" charset="0"/>
              </a:rPr>
              <a:t>orta</a:t>
            </a:r>
            <a:r>
              <a:rPr lang="en-US" sz="1800" dirty="0">
                <a:latin typeface="+mn-lt"/>
                <a:ea typeface="Times New Roman" panose="02020603050405020304" pitchFamily="18" charset="0"/>
              </a:rPr>
              <a:t>/</a:t>
            </a:r>
            <a:r>
              <a:rPr lang="en-US" sz="1800" dirty="0" err="1">
                <a:latin typeface="+mn-lt"/>
                <a:ea typeface="Times New Roman" panose="02020603050405020304" pitchFamily="18" charset="0"/>
              </a:rPr>
              <a:t>büyük</a:t>
            </a:r>
            <a:r>
              <a:rPr lang="en-US" sz="1800" dirty="0">
                <a:latin typeface="+mn-lt"/>
                <a:ea typeface="Times New Roman" panose="02020603050405020304" pitchFamily="18" charset="0"/>
              </a:rPr>
              <a:t> </a:t>
            </a:r>
            <a:r>
              <a:rPr lang="en-US" sz="1800" dirty="0" err="1">
                <a:latin typeface="+mn-lt"/>
                <a:ea typeface="Times New Roman" panose="02020603050405020304" pitchFamily="18" charset="0"/>
              </a:rPr>
              <a:t>ölçekli</a:t>
            </a:r>
            <a:r>
              <a:rPr lang="en-US" sz="1800" spc="-60" dirty="0">
                <a:latin typeface="+mn-lt"/>
                <a:ea typeface="Times New Roman" panose="02020603050405020304" pitchFamily="18" charset="0"/>
              </a:rPr>
              <a:t> </a:t>
            </a:r>
            <a:r>
              <a:rPr lang="en-US" sz="1800" dirty="0" err="1">
                <a:latin typeface="+mn-lt"/>
                <a:ea typeface="Times New Roman" panose="02020603050405020304" pitchFamily="18" charset="0"/>
              </a:rPr>
              <a:t>olabilir</a:t>
            </a:r>
            <a:r>
              <a:rPr lang="en-US" sz="1800" dirty="0">
                <a:latin typeface="+mn-lt"/>
                <a:ea typeface="Times New Roman" panose="02020603050405020304" pitchFamily="18" charset="0"/>
              </a:rPr>
              <a:t>.</a:t>
            </a:r>
            <a:endParaRPr lang="tr-TR" sz="1800" dirty="0">
              <a:effectLst/>
              <a:latin typeface="+mn-lt"/>
              <a:ea typeface="Times New Roman" panose="02020603050405020304" pitchFamily="18" charset="0"/>
            </a:endParaRPr>
          </a:p>
          <a:p>
            <a:pPr marL="114300" marR="0" lvl="0" algn="l" rtl="0">
              <a:lnSpc>
                <a:spcPct val="150000"/>
              </a:lnSpc>
              <a:spcBef>
                <a:spcPts val="0"/>
              </a:spcBef>
              <a:spcAft>
                <a:spcPts val="0"/>
              </a:spcAft>
              <a:buClr>
                <a:srgbClr val="000000"/>
              </a:buClr>
              <a:buSzPts val="1800"/>
            </a:pPr>
            <a:endParaRPr lang="tr-TR" sz="1800" dirty="0">
              <a:latin typeface="+mn-lt"/>
            </a:endParaRPr>
          </a:p>
          <a:p>
            <a:pPr marL="114300" marR="0" lvl="0" algn="l" rtl="0">
              <a:lnSpc>
                <a:spcPct val="150000"/>
              </a:lnSpc>
              <a:spcBef>
                <a:spcPts val="0"/>
              </a:spcBef>
              <a:spcAft>
                <a:spcPts val="0"/>
              </a:spcAft>
              <a:buClr>
                <a:srgbClr val="000000"/>
              </a:buClr>
              <a:buSzPts val="1800"/>
            </a:pPr>
            <a:endParaRPr lang="tr-TR" sz="1800" dirty="0">
              <a:latin typeface="+mn-lt"/>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a:t>
            </a:fld>
            <a:endParaRPr lang="tr-TR"/>
          </a:p>
        </p:txBody>
      </p:sp>
      <p:sp>
        <p:nvSpPr>
          <p:cNvPr id="5" name="Metin kutusu 4">
            <a:extLst>
              <a:ext uri="{FF2B5EF4-FFF2-40B4-BE49-F238E27FC236}">
                <a16:creationId xmlns:a16="http://schemas.microsoft.com/office/drawing/2014/main" id="{B5D3DEEB-37CF-4717-89C9-9D62C83B1163}"/>
              </a:ext>
            </a:extLst>
          </p:cNvPr>
          <p:cNvSpPr txBox="1"/>
          <p:nvPr/>
        </p:nvSpPr>
        <p:spPr>
          <a:xfrm>
            <a:off x="4869059" y="1419029"/>
            <a:ext cx="4152099" cy="307777"/>
          </a:xfrm>
          <a:prstGeom prst="rect">
            <a:avLst/>
          </a:prstGeom>
          <a:noFill/>
        </p:spPr>
        <p:txBody>
          <a:bodyPr wrap="none" rtlCol="0">
            <a:spAutoFit/>
          </a:bodyPr>
          <a:lstStyle/>
          <a:p>
            <a:r>
              <a:rPr lang="tr-TR" b="1" u="sng" dirty="0"/>
              <a:t>İlk olarak Atölye Stajının yapılması zorunludur.</a:t>
            </a:r>
          </a:p>
        </p:txBody>
      </p:sp>
    </p:spTree>
    <p:extLst>
      <p:ext uri="{BB962C8B-B14F-4D97-AF65-F5344CB8AC3E}">
        <p14:creationId xmlns:p14="http://schemas.microsoft.com/office/powerpoint/2010/main" val="2764250446"/>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Yapılması Gereken Stajlar</a:t>
            </a:r>
            <a:endParaRPr sz="2000" b="1" i="0" u="none" strike="noStrike" cap="none" dirty="0">
              <a:solidFill>
                <a:srgbClr val="C00000"/>
              </a:solidFill>
              <a:latin typeface="Arial"/>
              <a:ea typeface="Arial"/>
              <a:cs typeface="Arial"/>
              <a:sym typeface="Arial"/>
            </a:endParaRPr>
          </a:p>
        </p:txBody>
      </p:sp>
      <p:sp>
        <p:nvSpPr>
          <p:cNvPr id="64" name="Google Shape;64;p2"/>
          <p:cNvSpPr txBox="1"/>
          <p:nvPr/>
        </p:nvSpPr>
        <p:spPr>
          <a:xfrm>
            <a:off x="273175" y="843587"/>
            <a:ext cx="6877576" cy="4599426"/>
          </a:xfrm>
          <a:prstGeom prst="rect">
            <a:avLst/>
          </a:prstGeom>
          <a:noFill/>
          <a:ln>
            <a:noFill/>
          </a:ln>
        </p:spPr>
        <p:txBody>
          <a:bodyPr spcFirstLastPara="1" wrap="square" lIns="91425" tIns="91425" rIns="91425" bIns="91425" anchor="t" anchorCtr="0">
            <a:noAutofit/>
          </a:bodyPr>
          <a:lstStyle/>
          <a:p>
            <a:r>
              <a:rPr lang="en-US" b="1" dirty="0" err="1"/>
              <a:t>Staj</a:t>
            </a:r>
            <a:r>
              <a:rPr lang="en-US" b="1" dirty="0"/>
              <a:t> II: </a:t>
            </a:r>
            <a:r>
              <a:rPr lang="en-US" b="1" dirty="0" err="1"/>
              <a:t>Makine</a:t>
            </a:r>
            <a:r>
              <a:rPr lang="en-US" b="1" dirty="0"/>
              <a:t> </a:t>
            </a:r>
            <a:r>
              <a:rPr lang="en-US" b="1" dirty="0" err="1"/>
              <a:t>Mühendisliği</a:t>
            </a:r>
            <a:r>
              <a:rPr lang="en-US" b="1" dirty="0"/>
              <a:t> Alan </a:t>
            </a:r>
            <a:r>
              <a:rPr lang="en-US" b="1" dirty="0" err="1"/>
              <a:t>Stajı</a:t>
            </a:r>
            <a:r>
              <a:rPr lang="en-US" b="1" dirty="0">
                <a:solidFill>
                  <a:srgbClr val="FF0000"/>
                </a:solidFill>
              </a:rPr>
              <a:t> </a:t>
            </a:r>
            <a:r>
              <a:rPr lang="tr-TR" b="1" dirty="0">
                <a:solidFill>
                  <a:schemeClr val="tx1"/>
                </a:solidFill>
              </a:rPr>
              <a:t>(20 iş günü)</a:t>
            </a:r>
          </a:p>
          <a:p>
            <a:pPr marL="285750" lvl="0" indent="-285750">
              <a:buFont typeface="Arial" panose="020B0604020202020204" pitchFamily="34" charset="0"/>
              <a:buChar char="•"/>
            </a:pPr>
            <a:r>
              <a:rPr lang="en-US" dirty="0" err="1">
                <a:solidFill>
                  <a:schemeClr val="tx1"/>
                </a:solidFill>
              </a:rPr>
              <a:t>Amacı</a:t>
            </a:r>
            <a:r>
              <a:rPr lang="en-US" dirty="0">
                <a:solidFill>
                  <a:schemeClr val="tx1"/>
                </a:solidFill>
              </a:rPr>
              <a:t>, </a:t>
            </a:r>
            <a:r>
              <a:rPr lang="en-US" dirty="0" err="1">
                <a:solidFill>
                  <a:schemeClr val="tx1"/>
                </a:solidFill>
              </a:rPr>
              <a:t>öğrenciye</a:t>
            </a:r>
            <a:r>
              <a:rPr lang="en-US" dirty="0">
                <a:solidFill>
                  <a:schemeClr val="tx1"/>
                </a:solidFill>
              </a:rPr>
              <a:t> </a:t>
            </a:r>
            <a:r>
              <a:rPr lang="en-US" dirty="0" err="1">
                <a:solidFill>
                  <a:schemeClr val="tx1"/>
                </a:solidFill>
              </a:rPr>
              <a:t>Makine</a:t>
            </a:r>
            <a:r>
              <a:rPr lang="en-US" dirty="0">
                <a:solidFill>
                  <a:schemeClr val="tx1"/>
                </a:solidFill>
              </a:rPr>
              <a:t> </a:t>
            </a:r>
            <a:r>
              <a:rPr lang="en-US" dirty="0" err="1">
                <a:solidFill>
                  <a:schemeClr val="tx1"/>
                </a:solidFill>
              </a:rPr>
              <a:t>mühendisliği</a:t>
            </a:r>
            <a:r>
              <a:rPr lang="en-US" dirty="0">
                <a:solidFill>
                  <a:schemeClr val="tx1"/>
                </a:solidFill>
              </a:rPr>
              <a:t> </a:t>
            </a:r>
            <a:r>
              <a:rPr lang="en-US" dirty="0" err="1">
                <a:solidFill>
                  <a:schemeClr val="tx1"/>
                </a:solidFill>
              </a:rPr>
              <a:t>bölümünde</a:t>
            </a:r>
            <a:r>
              <a:rPr lang="en-US" dirty="0">
                <a:solidFill>
                  <a:schemeClr val="tx1"/>
                </a:solidFill>
              </a:rPr>
              <a:t> </a:t>
            </a:r>
            <a:r>
              <a:rPr lang="en-US" dirty="0" err="1">
                <a:solidFill>
                  <a:schemeClr val="tx1"/>
                </a:solidFill>
              </a:rPr>
              <a:t>okutulan</a:t>
            </a:r>
            <a:r>
              <a:rPr lang="en-US" dirty="0">
                <a:solidFill>
                  <a:schemeClr val="tx1"/>
                </a:solidFill>
              </a:rPr>
              <a:t> </a:t>
            </a:r>
            <a:r>
              <a:rPr lang="en-US" dirty="0" err="1">
                <a:solidFill>
                  <a:schemeClr val="tx1"/>
                </a:solidFill>
              </a:rPr>
              <a:t>derslerin</a:t>
            </a:r>
            <a:r>
              <a:rPr lang="en-US" dirty="0">
                <a:solidFill>
                  <a:schemeClr val="tx1"/>
                </a:solidFill>
              </a:rPr>
              <a:t> </a:t>
            </a:r>
            <a:r>
              <a:rPr lang="en-US" dirty="0" err="1">
                <a:solidFill>
                  <a:schemeClr val="tx1"/>
                </a:solidFill>
              </a:rPr>
              <a:t>uygulamasını</a:t>
            </a:r>
            <a:r>
              <a:rPr lang="en-US" dirty="0">
                <a:solidFill>
                  <a:schemeClr val="tx1"/>
                </a:solidFill>
              </a:rPr>
              <a:t> </a:t>
            </a:r>
            <a:r>
              <a:rPr lang="en-US" dirty="0" err="1">
                <a:solidFill>
                  <a:schemeClr val="tx1"/>
                </a:solidFill>
              </a:rPr>
              <a:t>gerçekleştirmektir</a:t>
            </a:r>
            <a:r>
              <a:rPr lang="en-US" dirty="0">
                <a:solidFill>
                  <a:schemeClr val="tx1"/>
                </a:solidFill>
              </a:rPr>
              <a:t>. </a:t>
            </a:r>
            <a:endParaRPr lang="tr-TR" dirty="0">
              <a:solidFill>
                <a:schemeClr val="tx1"/>
              </a:solidFill>
            </a:endParaRPr>
          </a:p>
          <a:p>
            <a:pPr marL="285750" indent="-285750">
              <a:buFont typeface="Arial" panose="020B0604020202020204" pitchFamily="34" charset="0"/>
              <a:buChar char="•"/>
            </a:pPr>
            <a:r>
              <a:rPr lang="en-US" dirty="0" err="1">
                <a:solidFill>
                  <a:schemeClr val="tx1"/>
                </a:solidFill>
              </a:rPr>
              <a:t>Makine</a:t>
            </a:r>
            <a:r>
              <a:rPr lang="en-US" dirty="0">
                <a:solidFill>
                  <a:schemeClr val="tx1"/>
                </a:solidFill>
              </a:rPr>
              <a:t> </a:t>
            </a:r>
            <a:r>
              <a:rPr lang="en-US" dirty="0" err="1">
                <a:solidFill>
                  <a:schemeClr val="tx1"/>
                </a:solidFill>
              </a:rPr>
              <a:t>mühendisliği</a:t>
            </a:r>
            <a:r>
              <a:rPr lang="en-US" dirty="0">
                <a:solidFill>
                  <a:schemeClr val="tx1"/>
                </a:solidFill>
              </a:rPr>
              <a:t> </a:t>
            </a:r>
            <a:r>
              <a:rPr lang="en-US" dirty="0" err="1">
                <a:solidFill>
                  <a:schemeClr val="tx1"/>
                </a:solidFill>
              </a:rPr>
              <a:t>alan</a:t>
            </a:r>
            <a:r>
              <a:rPr lang="en-US" dirty="0">
                <a:solidFill>
                  <a:schemeClr val="tx1"/>
                </a:solidFill>
              </a:rPr>
              <a:t> </a:t>
            </a:r>
            <a:r>
              <a:rPr lang="en-US" dirty="0" err="1">
                <a:solidFill>
                  <a:schemeClr val="tx1"/>
                </a:solidFill>
              </a:rPr>
              <a:t>stajı</a:t>
            </a:r>
            <a:r>
              <a:rPr lang="en-US" dirty="0">
                <a:solidFill>
                  <a:schemeClr val="tx1"/>
                </a:solidFill>
              </a:rPr>
              <a:t> </a:t>
            </a:r>
            <a:r>
              <a:rPr lang="en-US" dirty="0" err="1">
                <a:solidFill>
                  <a:schemeClr val="tx1"/>
                </a:solidFill>
              </a:rPr>
              <a:t>makine</a:t>
            </a:r>
            <a:r>
              <a:rPr lang="en-US" dirty="0">
                <a:solidFill>
                  <a:schemeClr val="tx1"/>
                </a:solidFill>
              </a:rPr>
              <a:t> </a:t>
            </a:r>
            <a:r>
              <a:rPr lang="en-US" dirty="0" err="1">
                <a:solidFill>
                  <a:schemeClr val="tx1"/>
                </a:solidFill>
              </a:rPr>
              <a:t>mühendisliği</a:t>
            </a:r>
            <a:r>
              <a:rPr lang="en-US" dirty="0">
                <a:solidFill>
                  <a:schemeClr val="tx1"/>
                </a:solidFill>
              </a:rPr>
              <a:t> </a:t>
            </a:r>
            <a:r>
              <a:rPr lang="en-US" dirty="0" err="1">
                <a:solidFill>
                  <a:schemeClr val="tx1"/>
                </a:solidFill>
              </a:rPr>
              <a:t>temel</a:t>
            </a:r>
            <a:r>
              <a:rPr lang="en-US" dirty="0">
                <a:solidFill>
                  <a:schemeClr val="tx1"/>
                </a:solidFill>
              </a:rPr>
              <a:t> </a:t>
            </a:r>
            <a:r>
              <a:rPr lang="en-US" dirty="0" err="1">
                <a:solidFill>
                  <a:schemeClr val="tx1"/>
                </a:solidFill>
              </a:rPr>
              <a:t>uygulama</a:t>
            </a:r>
            <a:r>
              <a:rPr lang="en-US" dirty="0">
                <a:solidFill>
                  <a:schemeClr val="tx1"/>
                </a:solidFill>
              </a:rPr>
              <a:t> </a:t>
            </a:r>
            <a:r>
              <a:rPr lang="en-US" dirty="0" err="1">
                <a:solidFill>
                  <a:schemeClr val="tx1"/>
                </a:solidFill>
              </a:rPr>
              <a:t>alanlarının</a:t>
            </a:r>
            <a:r>
              <a:rPr lang="en-US" dirty="0">
                <a:solidFill>
                  <a:schemeClr val="tx1"/>
                </a:solidFill>
              </a:rPr>
              <a:t> </a:t>
            </a:r>
            <a:r>
              <a:rPr lang="en-US" dirty="0" err="1">
                <a:solidFill>
                  <a:schemeClr val="tx1"/>
                </a:solidFill>
              </a:rPr>
              <a:t>öğrenciye</a:t>
            </a:r>
            <a:r>
              <a:rPr lang="en-US" dirty="0">
                <a:solidFill>
                  <a:schemeClr val="tx1"/>
                </a:solidFill>
              </a:rPr>
              <a:t> </a:t>
            </a:r>
            <a:r>
              <a:rPr lang="en-US" dirty="0" err="1">
                <a:solidFill>
                  <a:schemeClr val="tx1"/>
                </a:solidFill>
              </a:rPr>
              <a:t>gösterilmesini</a:t>
            </a:r>
            <a:r>
              <a:rPr lang="en-US" dirty="0">
                <a:solidFill>
                  <a:schemeClr val="tx1"/>
                </a:solidFill>
              </a:rPr>
              <a:t> </a:t>
            </a:r>
            <a:r>
              <a:rPr lang="en-US" dirty="0" err="1">
                <a:solidFill>
                  <a:schemeClr val="tx1"/>
                </a:solidFill>
              </a:rPr>
              <a:t>sağlamak</a:t>
            </a:r>
            <a:r>
              <a:rPr lang="en-US" dirty="0">
                <a:solidFill>
                  <a:schemeClr val="tx1"/>
                </a:solidFill>
              </a:rPr>
              <a:t> </a:t>
            </a:r>
            <a:r>
              <a:rPr lang="en-US" dirty="0" err="1">
                <a:solidFill>
                  <a:schemeClr val="tx1"/>
                </a:solidFill>
              </a:rPr>
              <a:t>amacı</a:t>
            </a:r>
            <a:r>
              <a:rPr lang="en-US" dirty="0">
                <a:solidFill>
                  <a:schemeClr val="tx1"/>
                </a:solidFill>
              </a:rPr>
              <a:t> </a:t>
            </a:r>
            <a:r>
              <a:rPr lang="en-US" dirty="0" err="1">
                <a:solidFill>
                  <a:schemeClr val="tx1"/>
                </a:solidFill>
              </a:rPr>
              <a:t>ile</a:t>
            </a:r>
            <a:r>
              <a:rPr lang="en-US" dirty="0">
                <a:solidFill>
                  <a:schemeClr val="tx1"/>
                </a:solidFill>
              </a:rPr>
              <a:t> </a:t>
            </a:r>
            <a:r>
              <a:rPr lang="en-US" dirty="0" err="1">
                <a:solidFill>
                  <a:schemeClr val="tx1"/>
                </a:solidFill>
              </a:rPr>
              <a:t>imalat</a:t>
            </a:r>
            <a:r>
              <a:rPr lang="en-US" dirty="0">
                <a:solidFill>
                  <a:schemeClr val="tx1"/>
                </a:solidFill>
              </a:rPr>
              <a:t>, </a:t>
            </a:r>
            <a:r>
              <a:rPr lang="en-US" dirty="0" err="1">
                <a:solidFill>
                  <a:schemeClr val="tx1"/>
                </a:solidFill>
              </a:rPr>
              <a:t>tasarım</a:t>
            </a:r>
            <a:r>
              <a:rPr lang="en-US" dirty="0">
                <a:solidFill>
                  <a:schemeClr val="tx1"/>
                </a:solidFill>
              </a:rPr>
              <a:t>, </a:t>
            </a:r>
            <a:r>
              <a:rPr lang="en-US" dirty="0" err="1">
                <a:solidFill>
                  <a:schemeClr val="tx1"/>
                </a:solidFill>
              </a:rPr>
              <a:t>araştırma</a:t>
            </a:r>
            <a:r>
              <a:rPr lang="en-US" dirty="0">
                <a:solidFill>
                  <a:schemeClr val="tx1"/>
                </a:solidFill>
              </a:rPr>
              <a:t>/</a:t>
            </a:r>
            <a:r>
              <a:rPr lang="en-US" dirty="0" err="1">
                <a:solidFill>
                  <a:schemeClr val="tx1"/>
                </a:solidFill>
              </a:rPr>
              <a:t>geliştirme</a:t>
            </a:r>
            <a:r>
              <a:rPr lang="en-US" dirty="0">
                <a:solidFill>
                  <a:schemeClr val="tx1"/>
                </a:solidFill>
              </a:rPr>
              <a:t>, </a:t>
            </a:r>
            <a:r>
              <a:rPr lang="en-US" dirty="0" err="1">
                <a:solidFill>
                  <a:schemeClr val="tx1"/>
                </a:solidFill>
              </a:rPr>
              <a:t>ve</a:t>
            </a:r>
            <a:r>
              <a:rPr lang="en-US" dirty="0">
                <a:solidFill>
                  <a:schemeClr val="tx1"/>
                </a:solidFill>
              </a:rPr>
              <a:t> </a:t>
            </a:r>
            <a:r>
              <a:rPr lang="en-US" dirty="0" err="1">
                <a:solidFill>
                  <a:schemeClr val="tx1"/>
                </a:solidFill>
              </a:rPr>
              <a:t>sistem</a:t>
            </a:r>
            <a:r>
              <a:rPr lang="en-US" dirty="0">
                <a:solidFill>
                  <a:schemeClr val="tx1"/>
                </a:solidFill>
              </a:rPr>
              <a:t> </a:t>
            </a:r>
            <a:r>
              <a:rPr lang="en-US" dirty="0" err="1">
                <a:solidFill>
                  <a:schemeClr val="tx1"/>
                </a:solidFill>
              </a:rPr>
              <a:t>kurulum</a:t>
            </a:r>
            <a:r>
              <a:rPr lang="en-US" dirty="0">
                <a:solidFill>
                  <a:schemeClr val="tx1"/>
                </a:solidFill>
              </a:rPr>
              <a:t>/</a:t>
            </a:r>
            <a:r>
              <a:rPr lang="en-US" dirty="0" err="1">
                <a:solidFill>
                  <a:schemeClr val="tx1"/>
                </a:solidFill>
              </a:rPr>
              <a:t>devreye</a:t>
            </a:r>
            <a:r>
              <a:rPr lang="en-US" dirty="0">
                <a:solidFill>
                  <a:schemeClr val="tx1"/>
                </a:solidFill>
              </a:rPr>
              <a:t> alma </a:t>
            </a:r>
            <a:r>
              <a:rPr lang="en-US" dirty="0" err="1">
                <a:solidFill>
                  <a:schemeClr val="tx1"/>
                </a:solidFill>
              </a:rPr>
              <a:t>alanlarında</a:t>
            </a:r>
            <a:r>
              <a:rPr lang="en-US" dirty="0">
                <a:solidFill>
                  <a:schemeClr val="tx1"/>
                </a:solidFill>
              </a:rPr>
              <a:t> </a:t>
            </a:r>
            <a:r>
              <a:rPr lang="en-US" dirty="0" err="1">
                <a:solidFill>
                  <a:schemeClr val="tx1"/>
                </a:solidFill>
              </a:rPr>
              <a:t>faaliyet</a:t>
            </a:r>
            <a:r>
              <a:rPr lang="en-US" dirty="0">
                <a:solidFill>
                  <a:schemeClr val="tx1"/>
                </a:solidFill>
              </a:rPr>
              <a:t> </a:t>
            </a:r>
            <a:r>
              <a:rPr lang="en-US" dirty="0" err="1">
                <a:solidFill>
                  <a:schemeClr val="tx1"/>
                </a:solidFill>
              </a:rPr>
              <a:t>gösteren</a:t>
            </a:r>
            <a:r>
              <a:rPr lang="en-US" dirty="0">
                <a:solidFill>
                  <a:schemeClr val="tx1"/>
                </a:solidFill>
              </a:rPr>
              <a:t> </a:t>
            </a:r>
            <a:r>
              <a:rPr lang="en-US" dirty="0" err="1">
                <a:solidFill>
                  <a:schemeClr val="tx1"/>
                </a:solidFill>
              </a:rPr>
              <a:t>işletmelerde</a:t>
            </a:r>
            <a:r>
              <a:rPr lang="en-US" dirty="0">
                <a:solidFill>
                  <a:schemeClr val="tx1"/>
                </a:solidFill>
              </a:rPr>
              <a:t> </a:t>
            </a:r>
            <a:r>
              <a:rPr lang="en-US" dirty="0" err="1">
                <a:solidFill>
                  <a:schemeClr val="tx1"/>
                </a:solidFill>
              </a:rPr>
              <a:t>yapılarak</a:t>
            </a:r>
            <a:r>
              <a:rPr lang="en-US" dirty="0">
                <a:solidFill>
                  <a:schemeClr val="tx1"/>
                </a:solidFill>
              </a:rPr>
              <a:t> </a:t>
            </a:r>
            <a:r>
              <a:rPr lang="en-US" dirty="0" err="1">
                <a:solidFill>
                  <a:schemeClr val="tx1"/>
                </a:solidFill>
              </a:rPr>
              <a:t>öğrenciye</a:t>
            </a:r>
            <a:r>
              <a:rPr lang="en-US" dirty="0">
                <a:solidFill>
                  <a:schemeClr val="tx1"/>
                </a:solidFill>
              </a:rPr>
              <a:t> </a:t>
            </a:r>
            <a:r>
              <a:rPr lang="en-US" dirty="0" err="1">
                <a:solidFill>
                  <a:schemeClr val="tx1"/>
                </a:solidFill>
              </a:rPr>
              <a:t>uygulamalı</a:t>
            </a:r>
            <a:r>
              <a:rPr lang="en-US" dirty="0">
                <a:solidFill>
                  <a:schemeClr val="tx1"/>
                </a:solidFill>
              </a:rPr>
              <a:t> </a:t>
            </a:r>
            <a:r>
              <a:rPr lang="en-US" dirty="0" err="1">
                <a:solidFill>
                  <a:schemeClr val="tx1"/>
                </a:solidFill>
              </a:rPr>
              <a:t>alan</a:t>
            </a:r>
            <a:r>
              <a:rPr lang="en-US" dirty="0">
                <a:solidFill>
                  <a:schemeClr val="tx1"/>
                </a:solidFill>
              </a:rPr>
              <a:t> </a:t>
            </a:r>
            <a:r>
              <a:rPr lang="en-US" dirty="0" err="1">
                <a:solidFill>
                  <a:schemeClr val="tx1"/>
                </a:solidFill>
              </a:rPr>
              <a:t>tecrübesi</a:t>
            </a:r>
            <a:r>
              <a:rPr lang="en-US" dirty="0">
                <a:solidFill>
                  <a:schemeClr val="tx1"/>
                </a:solidFill>
              </a:rPr>
              <a:t> </a:t>
            </a:r>
            <a:r>
              <a:rPr lang="en-US" dirty="0" err="1">
                <a:solidFill>
                  <a:schemeClr val="tx1"/>
                </a:solidFill>
              </a:rPr>
              <a:t>kazandırmayı</a:t>
            </a:r>
            <a:r>
              <a:rPr lang="en-US" dirty="0">
                <a:solidFill>
                  <a:schemeClr val="tx1"/>
                </a:solidFill>
              </a:rPr>
              <a:t> </a:t>
            </a:r>
            <a:r>
              <a:rPr lang="en-US" dirty="0" err="1">
                <a:solidFill>
                  <a:schemeClr val="tx1"/>
                </a:solidFill>
              </a:rPr>
              <a:t>hedefler</a:t>
            </a:r>
            <a:r>
              <a:rPr lang="en-US" dirty="0">
                <a:solidFill>
                  <a:schemeClr val="tx1"/>
                </a:solidFill>
              </a:rPr>
              <a:t>. </a:t>
            </a:r>
            <a:r>
              <a:rPr lang="en-US" dirty="0" err="1">
                <a:solidFill>
                  <a:schemeClr val="tx1"/>
                </a:solidFill>
              </a:rPr>
              <a:t>Yapılacak</a:t>
            </a:r>
            <a:r>
              <a:rPr lang="en-US" dirty="0">
                <a:solidFill>
                  <a:schemeClr val="tx1"/>
                </a:solidFill>
              </a:rPr>
              <a:t> </a:t>
            </a:r>
            <a:r>
              <a:rPr lang="en-US" dirty="0" err="1">
                <a:solidFill>
                  <a:schemeClr val="tx1"/>
                </a:solidFill>
              </a:rPr>
              <a:t>olan</a:t>
            </a:r>
            <a:r>
              <a:rPr lang="en-US" dirty="0">
                <a:solidFill>
                  <a:schemeClr val="tx1"/>
                </a:solidFill>
              </a:rPr>
              <a:t> </a:t>
            </a:r>
            <a:r>
              <a:rPr lang="en-US" dirty="0" err="1">
                <a:solidFill>
                  <a:schemeClr val="tx1"/>
                </a:solidFill>
              </a:rPr>
              <a:t>bu</a:t>
            </a:r>
            <a:r>
              <a:rPr lang="en-US" dirty="0">
                <a:solidFill>
                  <a:schemeClr val="tx1"/>
                </a:solidFill>
              </a:rPr>
              <a:t> </a:t>
            </a:r>
            <a:r>
              <a:rPr lang="en-US" dirty="0" err="1">
                <a:solidFill>
                  <a:schemeClr val="tx1"/>
                </a:solidFill>
              </a:rPr>
              <a:t>faaliyet</a:t>
            </a:r>
            <a:r>
              <a:rPr lang="en-US" dirty="0">
                <a:solidFill>
                  <a:schemeClr val="tx1"/>
                </a:solidFill>
              </a:rPr>
              <a:t> </a:t>
            </a:r>
            <a:r>
              <a:rPr lang="en-US" dirty="0" err="1">
                <a:solidFill>
                  <a:schemeClr val="tx1"/>
                </a:solidFill>
              </a:rPr>
              <a:t>ile</a:t>
            </a:r>
            <a:r>
              <a:rPr lang="en-US" dirty="0">
                <a:solidFill>
                  <a:schemeClr val="tx1"/>
                </a:solidFill>
              </a:rPr>
              <a:t> </a:t>
            </a:r>
            <a:r>
              <a:rPr lang="en-US" dirty="0" err="1">
                <a:solidFill>
                  <a:schemeClr val="tx1"/>
                </a:solidFill>
              </a:rPr>
              <a:t>öğrencinin</a:t>
            </a:r>
            <a:r>
              <a:rPr lang="en-US" dirty="0">
                <a:solidFill>
                  <a:schemeClr val="tx1"/>
                </a:solidFill>
              </a:rPr>
              <a:t> </a:t>
            </a:r>
            <a:r>
              <a:rPr lang="en-US" dirty="0" err="1">
                <a:solidFill>
                  <a:schemeClr val="tx1"/>
                </a:solidFill>
              </a:rPr>
              <a:t>aşağıda</a:t>
            </a:r>
            <a:r>
              <a:rPr lang="en-US" dirty="0">
                <a:solidFill>
                  <a:schemeClr val="tx1"/>
                </a:solidFill>
              </a:rPr>
              <a:t> </a:t>
            </a:r>
            <a:r>
              <a:rPr lang="en-US" dirty="0" err="1">
                <a:solidFill>
                  <a:schemeClr val="tx1"/>
                </a:solidFill>
              </a:rPr>
              <a:t>listelenen</a:t>
            </a:r>
            <a:r>
              <a:rPr lang="en-US" dirty="0">
                <a:solidFill>
                  <a:schemeClr val="tx1"/>
                </a:solidFill>
              </a:rPr>
              <a:t> </a:t>
            </a:r>
            <a:r>
              <a:rPr lang="en-US" dirty="0" err="1">
                <a:solidFill>
                  <a:schemeClr val="tx1"/>
                </a:solidFill>
              </a:rPr>
              <a:t>özellikleri</a:t>
            </a:r>
            <a:r>
              <a:rPr lang="en-US" dirty="0">
                <a:solidFill>
                  <a:schemeClr val="tx1"/>
                </a:solidFill>
              </a:rPr>
              <a:t> </a:t>
            </a:r>
            <a:r>
              <a:rPr lang="en-US" dirty="0" err="1">
                <a:solidFill>
                  <a:schemeClr val="tx1"/>
                </a:solidFill>
              </a:rPr>
              <a:t>kazanması</a:t>
            </a:r>
            <a:r>
              <a:rPr lang="en-US" dirty="0">
                <a:solidFill>
                  <a:schemeClr val="tx1"/>
                </a:solidFill>
              </a:rPr>
              <a:t> </a:t>
            </a:r>
            <a:r>
              <a:rPr lang="en-US" dirty="0" err="1">
                <a:solidFill>
                  <a:schemeClr val="tx1"/>
                </a:solidFill>
              </a:rPr>
              <a:t>beklenmektedir</a:t>
            </a:r>
            <a:r>
              <a:rPr lang="en-US" dirty="0">
                <a:solidFill>
                  <a:schemeClr val="tx1"/>
                </a:solidFill>
              </a:rPr>
              <a:t>. </a:t>
            </a:r>
            <a:endParaRPr lang="tr-TR" dirty="0">
              <a:solidFill>
                <a:schemeClr val="tx1"/>
              </a:solidFill>
            </a:endParaRPr>
          </a:p>
          <a:p>
            <a:pPr marL="285750" lvl="0" indent="-285750">
              <a:buFont typeface="Arial" panose="020B0604020202020204" pitchFamily="34" charset="0"/>
              <a:buChar char="•"/>
            </a:pPr>
            <a:r>
              <a:rPr lang="en-US" dirty="0" err="1">
                <a:solidFill>
                  <a:schemeClr val="tx1"/>
                </a:solidFill>
              </a:rPr>
              <a:t>Makine</a:t>
            </a:r>
            <a:r>
              <a:rPr lang="en-US" dirty="0">
                <a:solidFill>
                  <a:schemeClr val="tx1"/>
                </a:solidFill>
              </a:rPr>
              <a:t> </a:t>
            </a:r>
            <a:r>
              <a:rPr lang="en-US" dirty="0" err="1">
                <a:solidFill>
                  <a:schemeClr val="tx1"/>
                </a:solidFill>
              </a:rPr>
              <a:t>mühendisliği</a:t>
            </a:r>
            <a:r>
              <a:rPr lang="en-US" dirty="0">
                <a:solidFill>
                  <a:schemeClr val="tx1"/>
                </a:solidFill>
              </a:rPr>
              <a:t> </a:t>
            </a:r>
            <a:r>
              <a:rPr lang="en-US" dirty="0" err="1">
                <a:solidFill>
                  <a:schemeClr val="tx1"/>
                </a:solidFill>
              </a:rPr>
              <a:t>temel</a:t>
            </a:r>
            <a:r>
              <a:rPr lang="en-US" dirty="0">
                <a:solidFill>
                  <a:schemeClr val="tx1"/>
                </a:solidFill>
              </a:rPr>
              <a:t> </a:t>
            </a:r>
            <a:r>
              <a:rPr lang="en-US" dirty="0" err="1">
                <a:solidFill>
                  <a:schemeClr val="tx1"/>
                </a:solidFill>
              </a:rPr>
              <a:t>uygulama</a:t>
            </a:r>
            <a:r>
              <a:rPr lang="en-US" dirty="0">
                <a:solidFill>
                  <a:schemeClr val="tx1"/>
                </a:solidFill>
              </a:rPr>
              <a:t> </a:t>
            </a:r>
            <a:r>
              <a:rPr lang="en-US" dirty="0" err="1">
                <a:solidFill>
                  <a:schemeClr val="tx1"/>
                </a:solidFill>
              </a:rPr>
              <a:t>alanlarından</a:t>
            </a:r>
            <a:r>
              <a:rPr lang="en-US" dirty="0">
                <a:solidFill>
                  <a:schemeClr val="tx1"/>
                </a:solidFill>
              </a:rPr>
              <a:t> </a:t>
            </a:r>
            <a:r>
              <a:rPr lang="en-US" dirty="0" err="1">
                <a:solidFill>
                  <a:schemeClr val="tx1"/>
                </a:solidFill>
              </a:rPr>
              <a:t>birinde</a:t>
            </a:r>
            <a:r>
              <a:rPr lang="en-US" dirty="0">
                <a:solidFill>
                  <a:schemeClr val="tx1"/>
                </a:solidFill>
              </a:rPr>
              <a:t> </a:t>
            </a:r>
            <a:r>
              <a:rPr lang="en-US" dirty="0" err="1">
                <a:solidFill>
                  <a:schemeClr val="tx1"/>
                </a:solidFill>
              </a:rPr>
              <a:t>mühendislik</a:t>
            </a:r>
            <a:r>
              <a:rPr lang="en-US" dirty="0">
                <a:solidFill>
                  <a:schemeClr val="tx1"/>
                </a:solidFill>
              </a:rPr>
              <a:t> </a:t>
            </a:r>
            <a:r>
              <a:rPr lang="en-US" dirty="0" err="1">
                <a:solidFill>
                  <a:schemeClr val="tx1"/>
                </a:solidFill>
              </a:rPr>
              <a:t>bilgisi</a:t>
            </a:r>
            <a:r>
              <a:rPr lang="en-US" dirty="0">
                <a:solidFill>
                  <a:schemeClr val="tx1"/>
                </a:solidFill>
              </a:rPr>
              <a:t> </a:t>
            </a:r>
            <a:r>
              <a:rPr lang="en-US" dirty="0" err="1">
                <a:solidFill>
                  <a:schemeClr val="tx1"/>
                </a:solidFill>
              </a:rPr>
              <a:t>ile</a:t>
            </a:r>
            <a:r>
              <a:rPr lang="en-US" dirty="0">
                <a:solidFill>
                  <a:schemeClr val="tx1"/>
                </a:solidFill>
              </a:rPr>
              <a:t> </a:t>
            </a:r>
            <a:r>
              <a:rPr lang="en-US" dirty="0" err="1">
                <a:solidFill>
                  <a:schemeClr val="tx1"/>
                </a:solidFill>
              </a:rPr>
              <a:t>bu</a:t>
            </a:r>
            <a:r>
              <a:rPr lang="en-US" dirty="0">
                <a:solidFill>
                  <a:schemeClr val="tx1"/>
                </a:solidFill>
              </a:rPr>
              <a:t> </a:t>
            </a:r>
            <a:r>
              <a:rPr lang="en-US" dirty="0" err="1">
                <a:solidFill>
                  <a:schemeClr val="tx1"/>
                </a:solidFill>
              </a:rPr>
              <a:t>bilginin</a:t>
            </a:r>
            <a:r>
              <a:rPr lang="en-US" dirty="0">
                <a:solidFill>
                  <a:schemeClr val="tx1"/>
                </a:solidFill>
              </a:rPr>
              <a:t> </a:t>
            </a:r>
            <a:r>
              <a:rPr lang="en-US" dirty="0" err="1">
                <a:solidFill>
                  <a:schemeClr val="tx1"/>
                </a:solidFill>
              </a:rPr>
              <a:t>kullanımına</a:t>
            </a:r>
            <a:r>
              <a:rPr lang="en-US" dirty="0">
                <a:solidFill>
                  <a:schemeClr val="tx1"/>
                </a:solidFill>
              </a:rPr>
              <a:t> </a:t>
            </a:r>
            <a:r>
              <a:rPr lang="en-US" dirty="0" err="1">
                <a:solidFill>
                  <a:schemeClr val="tx1"/>
                </a:solidFill>
              </a:rPr>
              <a:t>yönelik</a:t>
            </a:r>
            <a:r>
              <a:rPr lang="en-US" dirty="0">
                <a:solidFill>
                  <a:schemeClr val="tx1"/>
                </a:solidFill>
              </a:rPr>
              <a:t> </a:t>
            </a:r>
            <a:r>
              <a:rPr lang="en-US" dirty="0" err="1">
                <a:solidFill>
                  <a:schemeClr val="tx1"/>
                </a:solidFill>
              </a:rPr>
              <a:t>ilişkilerin</a:t>
            </a:r>
            <a:r>
              <a:rPr lang="en-US" dirty="0">
                <a:solidFill>
                  <a:schemeClr val="tx1"/>
                </a:solidFill>
              </a:rPr>
              <a:t> </a:t>
            </a:r>
            <a:r>
              <a:rPr lang="en-US" dirty="0" err="1">
                <a:solidFill>
                  <a:schemeClr val="tx1"/>
                </a:solidFill>
              </a:rPr>
              <a:t>güçlendirilmesi</a:t>
            </a:r>
            <a:endParaRPr lang="tr-TR" dirty="0">
              <a:solidFill>
                <a:schemeClr val="tx1"/>
              </a:solidFill>
            </a:endParaRPr>
          </a:p>
          <a:p>
            <a:pPr marL="285750" lvl="0" indent="-285750">
              <a:buFont typeface="Arial" panose="020B0604020202020204" pitchFamily="34" charset="0"/>
              <a:buChar char="•"/>
            </a:pPr>
            <a:r>
              <a:rPr lang="en-US" dirty="0" err="1">
                <a:solidFill>
                  <a:schemeClr val="tx1"/>
                </a:solidFill>
              </a:rPr>
              <a:t>Derste</a:t>
            </a:r>
            <a:r>
              <a:rPr lang="en-US" dirty="0">
                <a:solidFill>
                  <a:schemeClr val="tx1"/>
                </a:solidFill>
              </a:rPr>
              <a:t> </a:t>
            </a:r>
            <a:r>
              <a:rPr lang="en-US" dirty="0" err="1">
                <a:solidFill>
                  <a:schemeClr val="tx1"/>
                </a:solidFill>
              </a:rPr>
              <a:t>verilen</a:t>
            </a:r>
            <a:r>
              <a:rPr lang="en-US" dirty="0">
                <a:solidFill>
                  <a:schemeClr val="tx1"/>
                </a:solidFill>
              </a:rPr>
              <a:t> </a:t>
            </a:r>
            <a:r>
              <a:rPr lang="en-US" dirty="0" err="1">
                <a:solidFill>
                  <a:schemeClr val="tx1"/>
                </a:solidFill>
              </a:rPr>
              <a:t>teorik</a:t>
            </a:r>
            <a:r>
              <a:rPr lang="en-US" dirty="0">
                <a:solidFill>
                  <a:schemeClr val="tx1"/>
                </a:solidFill>
              </a:rPr>
              <a:t> </a:t>
            </a:r>
            <a:r>
              <a:rPr lang="en-US" dirty="0" err="1">
                <a:solidFill>
                  <a:schemeClr val="tx1"/>
                </a:solidFill>
              </a:rPr>
              <a:t>eğitimin</a:t>
            </a:r>
            <a:r>
              <a:rPr lang="en-US" dirty="0">
                <a:solidFill>
                  <a:schemeClr val="tx1"/>
                </a:solidFill>
              </a:rPr>
              <a:t> </a:t>
            </a:r>
            <a:r>
              <a:rPr lang="en-US" dirty="0" err="1">
                <a:solidFill>
                  <a:schemeClr val="tx1"/>
                </a:solidFill>
              </a:rPr>
              <a:t>farklı</a:t>
            </a:r>
            <a:r>
              <a:rPr lang="en-US" dirty="0">
                <a:solidFill>
                  <a:schemeClr val="tx1"/>
                </a:solidFill>
              </a:rPr>
              <a:t> </a:t>
            </a:r>
            <a:r>
              <a:rPr lang="en-US" dirty="0" err="1">
                <a:solidFill>
                  <a:schemeClr val="tx1"/>
                </a:solidFill>
              </a:rPr>
              <a:t>alanlardaki</a:t>
            </a:r>
            <a:r>
              <a:rPr lang="en-US" dirty="0">
                <a:solidFill>
                  <a:schemeClr val="tx1"/>
                </a:solidFill>
              </a:rPr>
              <a:t> </a:t>
            </a:r>
            <a:r>
              <a:rPr lang="en-US" dirty="0" err="1">
                <a:solidFill>
                  <a:schemeClr val="tx1"/>
                </a:solidFill>
              </a:rPr>
              <a:t>uygulamaları</a:t>
            </a:r>
            <a:r>
              <a:rPr lang="en-US" dirty="0">
                <a:solidFill>
                  <a:schemeClr val="tx1"/>
                </a:solidFill>
              </a:rPr>
              <a:t> </a:t>
            </a:r>
            <a:r>
              <a:rPr lang="en-US" dirty="0" err="1">
                <a:solidFill>
                  <a:schemeClr val="tx1"/>
                </a:solidFill>
              </a:rPr>
              <a:t>hakkında</a:t>
            </a:r>
            <a:r>
              <a:rPr lang="en-US" dirty="0">
                <a:solidFill>
                  <a:schemeClr val="tx1"/>
                </a:solidFill>
              </a:rPr>
              <a:t> </a:t>
            </a:r>
            <a:r>
              <a:rPr lang="en-US" dirty="0" err="1">
                <a:solidFill>
                  <a:schemeClr val="tx1"/>
                </a:solidFill>
              </a:rPr>
              <a:t>farkındalık</a:t>
            </a:r>
            <a:r>
              <a:rPr lang="en-US" dirty="0">
                <a:solidFill>
                  <a:schemeClr val="tx1"/>
                </a:solidFill>
              </a:rPr>
              <a:t> </a:t>
            </a:r>
            <a:r>
              <a:rPr lang="en-US" dirty="0" err="1">
                <a:solidFill>
                  <a:schemeClr val="tx1"/>
                </a:solidFill>
              </a:rPr>
              <a:t>kazanılması</a:t>
            </a:r>
            <a:r>
              <a:rPr lang="en-US" dirty="0">
                <a:solidFill>
                  <a:schemeClr val="tx1"/>
                </a:solidFill>
              </a:rPr>
              <a:t> </a:t>
            </a:r>
            <a:endParaRPr lang="tr-TR" dirty="0">
              <a:solidFill>
                <a:schemeClr val="tx1"/>
              </a:solidFill>
            </a:endParaRPr>
          </a:p>
          <a:p>
            <a:pPr marL="285750" lvl="0" indent="-285750">
              <a:buFont typeface="Arial" panose="020B0604020202020204" pitchFamily="34" charset="0"/>
              <a:buChar char="•"/>
            </a:pPr>
            <a:r>
              <a:rPr lang="en-US" dirty="0" err="1">
                <a:solidFill>
                  <a:schemeClr val="tx1"/>
                </a:solidFill>
              </a:rPr>
              <a:t>Mevcut</a:t>
            </a:r>
            <a:r>
              <a:rPr lang="en-US" dirty="0">
                <a:solidFill>
                  <a:schemeClr val="tx1"/>
                </a:solidFill>
              </a:rPr>
              <a:t> </a:t>
            </a:r>
            <a:r>
              <a:rPr lang="en-US" dirty="0" err="1">
                <a:solidFill>
                  <a:schemeClr val="tx1"/>
                </a:solidFill>
              </a:rPr>
              <a:t>iş</a:t>
            </a:r>
            <a:r>
              <a:rPr lang="en-US" dirty="0">
                <a:solidFill>
                  <a:schemeClr val="tx1"/>
                </a:solidFill>
              </a:rPr>
              <a:t> </a:t>
            </a:r>
            <a:r>
              <a:rPr lang="en-US" dirty="0" err="1">
                <a:solidFill>
                  <a:schemeClr val="tx1"/>
                </a:solidFill>
              </a:rPr>
              <a:t>tecrübesinin</a:t>
            </a:r>
            <a:r>
              <a:rPr lang="en-US" dirty="0">
                <a:solidFill>
                  <a:schemeClr val="tx1"/>
                </a:solidFill>
              </a:rPr>
              <a:t> yeni </a:t>
            </a:r>
            <a:r>
              <a:rPr lang="en-US" dirty="0" err="1">
                <a:solidFill>
                  <a:schemeClr val="tx1"/>
                </a:solidFill>
              </a:rPr>
              <a:t>mühendis</a:t>
            </a:r>
            <a:r>
              <a:rPr lang="en-US" dirty="0">
                <a:solidFill>
                  <a:schemeClr val="tx1"/>
                </a:solidFill>
              </a:rPr>
              <a:t> </a:t>
            </a:r>
            <a:r>
              <a:rPr lang="en-US" dirty="0" err="1">
                <a:solidFill>
                  <a:schemeClr val="tx1"/>
                </a:solidFill>
              </a:rPr>
              <a:t>adaylarına</a:t>
            </a:r>
            <a:r>
              <a:rPr lang="en-US" dirty="0">
                <a:solidFill>
                  <a:schemeClr val="tx1"/>
                </a:solidFill>
              </a:rPr>
              <a:t> </a:t>
            </a:r>
            <a:r>
              <a:rPr lang="en-US" dirty="0" err="1">
                <a:solidFill>
                  <a:schemeClr val="tx1"/>
                </a:solidFill>
              </a:rPr>
              <a:t>aktarılarak</a:t>
            </a:r>
            <a:r>
              <a:rPr lang="en-US" dirty="0">
                <a:solidFill>
                  <a:schemeClr val="tx1"/>
                </a:solidFill>
              </a:rPr>
              <a:t> </a:t>
            </a:r>
            <a:r>
              <a:rPr lang="en-US" dirty="0" err="1">
                <a:solidFill>
                  <a:schemeClr val="tx1"/>
                </a:solidFill>
              </a:rPr>
              <a:t>sürekli</a:t>
            </a:r>
            <a:r>
              <a:rPr lang="en-US" dirty="0">
                <a:solidFill>
                  <a:schemeClr val="tx1"/>
                </a:solidFill>
              </a:rPr>
              <a:t> </a:t>
            </a:r>
            <a:r>
              <a:rPr lang="en-US" dirty="0" err="1">
                <a:solidFill>
                  <a:schemeClr val="tx1"/>
                </a:solidFill>
              </a:rPr>
              <a:t>iyileşme</a:t>
            </a:r>
            <a:r>
              <a:rPr lang="en-US" dirty="0">
                <a:solidFill>
                  <a:schemeClr val="tx1"/>
                </a:solidFill>
              </a:rPr>
              <a:t> </a:t>
            </a:r>
            <a:r>
              <a:rPr lang="en-US" dirty="0" err="1">
                <a:solidFill>
                  <a:schemeClr val="tx1"/>
                </a:solidFill>
              </a:rPr>
              <a:t>sürecinde</a:t>
            </a:r>
            <a:r>
              <a:rPr lang="en-US" dirty="0">
                <a:solidFill>
                  <a:schemeClr val="tx1"/>
                </a:solidFill>
              </a:rPr>
              <a:t> </a:t>
            </a:r>
            <a:r>
              <a:rPr lang="en-US" dirty="0" err="1">
                <a:solidFill>
                  <a:schemeClr val="tx1"/>
                </a:solidFill>
              </a:rPr>
              <a:t>üniversite</a:t>
            </a:r>
            <a:r>
              <a:rPr lang="en-US" dirty="0">
                <a:solidFill>
                  <a:schemeClr val="tx1"/>
                </a:solidFill>
              </a:rPr>
              <a:t> </a:t>
            </a:r>
            <a:r>
              <a:rPr lang="en-US" dirty="0" err="1">
                <a:solidFill>
                  <a:schemeClr val="tx1"/>
                </a:solidFill>
              </a:rPr>
              <a:t>etkinliğinin</a:t>
            </a:r>
            <a:r>
              <a:rPr lang="en-US" dirty="0">
                <a:solidFill>
                  <a:schemeClr val="tx1"/>
                </a:solidFill>
              </a:rPr>
              <a:t> </a:t>
            </a:r>
            <a:r>
              <a:rPr lang="en-US" dirty="0" err="1">
                <a:solidFill>
                  <a:schemeClr val="tx1"/>
                </a:solidFill>
              </a:rPr>
              <a:t>arttırılması</a:t>
            </a:r>
            <a:r>
              <a:rPr lang="en-US" dirty="0">
                <a:solidFill>
                  <a:schemeClr val="tx1"/>
                </a:solidFill>
              </a:rPr>
              <a:t> </a:t>
            </a:r>
            <a:endParaRPr lang="tr-TR" dirty="0">
              <a:solidFill>
                <a:schemeClr val="tx1"/>
              </a:solidFill>
            </a:endParaRPr>
          </a:p>
          <a:p>
            <a:pPr marL="285750" lvl="0" indent="-285750">
              <a:buFont typeface="Arial" panose="020B0604020202020204" pitchFamily="34" charset="0"/>
              <a:buChar char="•"/>
            </a:pPr>
            <a:r>
              <a:rPr lang="en-US" dirty="0" err="1">
                <a:solidFill>
                  <a:schemeClr val="tx1"/>
                </a:solidFill>
              </a:rPr>
              <a:t>Öğrencinin</a:t>
            </a:r>
            <a:r>
              <a:rPr lang="en-US" dirty="0">
                <a:solidFill>
                  <a:schemeClr val="tx1"/>
                </a:solidFill>
              </a:rPr>
              <a:t> </a:t>
            </a:r>
            <a:r>
              <a:rPr lang="en-US" dirty="0" err="1">
                <a:solidFill>
                  <a:schemeClr val="tx1"/>
                </a:solidFill>
              </a:rPr>
              <a:t>sektör</a:t>
            </a:r>
            <a:r>
              <a:rPr lang="en-US" dirty="0">
                <a:solidFill>
                  <a:schemeClr val="tx1"/>
                </a:solidFill>
              </a:rPr>
              <a:t> </a:t>
            </a:r>
            <a:r>
              <a:rPr lang="en-US" dirty="0" err="1">
                <a:solidFill>
                  <a:schemeClr val="tx1"/>
                </a:solidFill>
              </a:rPr>
              <a:t>hakkında</a:t>
            </a:r>
            <a:r>
              <a:rPr lang="en-US" dirty="0">
                <a:solidFill>
                  <a:schemeClr val="tx1"/>
                </a:solidFill>
              </a:rPr>
              <a:t> </a:t>
            </a:r>
            <a:r>
              <a:rPr lang="en-US" dirty="0" err="1">
                <a:solidFill>
                  <a:schemeClr val="tx1"/>
                </a:solidFill>
              </a:rPr>
              <a:t>bilgi</a:t>
            </a:r>
            <a:r>
              <a:rPr lang="en-US" dirty="0">
                <a:solidFill>
                  <a:schemeClr val="tx1"/>
                </a:solidFill>
              </a:rPr>
              <a:t> </a:t>
            </a:r>
            <a:r>
              <a:rPr lang="en-US" dirty="0" err="1">
                <a:solidFill>
                  <a:schemeClr val="tx1"/>
                </a:solidFill>
              </a:rPr>
              <a:t>sahibi</a:t>
            </a:r>
            <a:r>
              <a:rPr lang="en-US" dirty="0">
                <a:solidFill>
                  <a:schemeClr val="tx1"/>
                </a:solidFill>
              </a:rPr>
              <a:t> </a:t>
            </a:r>
            <a:r>
              <a:rPr lang="en-US" dirty="0" err="1">
                <a:solidFill>
                  <a:schemeClr val="tx1"/>
                </a:solidFill>
              </a:rPr>
              <a:t>olması</a:t>
            </a:r>
            <a:r>
              <a:rPr lang="en-US" dirty="0">
                <a:solidFill>
                  <a:schemeClr val="tx1"/>
                </a:solidFill>
              </a:rPr>
              <a:t> </a:t>
            </a:r>
            <a:endParaRPr lang="tr-TR" dirty="0">
              <a:solidFill>
                <a:schemeClr val="tx1"/>
              </a:solidFill>
            </a:endParaRPr>
          </a:p>
          <a:p>
            <a:pPr marL="285750" lvl="0" indent="-285750">
              <a:buFont typeface="Arial" panose="020B0604020202020204" pitchFamily="34" charset="0"/>
              <a:buChar char="•"/>
            </a:pPr>
            <a:r>
              <a:rPr lang="en-US" dirty="0" err="1">
                <a:solidFill>
                  <a:schemeClr val="tx1"/>
                </a:solidFill>
              </a:rPr>
              <a:t>Öğrencinin</a:t>
            </a:r>
            <a:r>
              <a:rPr lang="en-US" dirty="0">
                <a:solidFill>
                  <a:schemeClr val="tx1"/>
                </a:solidFill>
              </a:rPr>
              <a:t> </a:t>
            </a:r>
            <a:r>
              <a:rPr lang="en-US" dirty="0" err="1">
                <a:solidFill>
                  <a:schemeClr val="tx1"/>
                </a:solidFill>
              </a:rPr>
              <a:t>kariyer</a:t>
            </a:r>
            <a:r>
              <a:rPr lang="en-US" dirty="0">
                <a:solidFill>
                  <a:schemeClr val="tx1"/>
                </a:solidFill>
              </a:rPr>
              <a:t> </a:t>
            </a:r>
            <a:r>
              <a:rPr lang="en-US" dirty="0" err="1">
                <a:solidFill>
                  <a:schemeClr val="tx1"/>
                </a:solidFill>
              </a:rPr>
              <a:t>planlamasında</a:t>
            </a:r>
            <a:r>
              <a:rPr lang="en-US" dirty="0">
                <a:solidFill>
                  <a:schemeClr val="tx1"/>
                </a:solidFill>
              </a:rPr>
              <a:t> </a:t>
            </a:r>
            <a:r>
              <a:rPr lang="en-US" dirty="0" err="1">
                <a:solidFill>
                  <a:schemeClr val="tx1"/>
                </a:solidFill>
              </a:rPr>
              <a:t>bilinç</a:t>
            </a:r>
            <a:r>
              <a:rPr lang="en-US" dirty="0">
                <a:solidFill>
                  <a:schemeClr val="tx1"/>
                </a:solidFill>
              </a:rPr>
              <a:t> </a:t>
            </a:r>
            <a:r>
              <a:rPr lang="en-US" dirty="0" err="1">
                <a:solidFill>
                  <a:schemeClr val="tx1"/>
                </a:solidFill>
              </a:rPr>
              <a:t>seviyesinin</a:t>
            </a:r>
            <a:r>
              <a:rPr lang="en-US" dirty="0">
                <a:solidFill>
                  <a:schemeClr val="tx1"/>
                </a:solidFill>
              </a:rPr>
              <a:t> </a:t>
            </a:r>
            <a:r>
              <a:rPr lang="en-US" dirty="0" err="1">
                <a:solidFill>
                  <a:schemeClr val="tx1"/>
                </a:solidFill>
              </a:rPr>
              <a:t>arttırılması</a:t>
            </a:r>
            <a:r>
              <a:rPr lang="en-US" dirty="0">
                <a:solidFill>
                  <a:schemeClr val="tx1"/>
                </a:solidFill>
              </a:rPr>
              <a:t> </a:t>
            </a:r>
            <a:endParaRPr lang="tr-TR" dirty="0">
              <a:solidFill>
                <a:schemeClr val="tx1"/>
              </a:solidFill>
            </a:endParaRPr>
          </a:p>
          <a:p>
            <a:pPr marL="285750" lvl="0" indent="-285750">
              <a:buFont typeface="Arial" panose="020B0604020202020204" pitchFamily="34" charset="0"/>
              <a:buChar char="•"/>
            </a:pPr>
            <a:r>
              <a:rPr lang="en-US" dirty="0" err="1">
                <a:solidFill>
                  <a:schemeClr val="tx1"/>
                </a:solidFill>
              </a:rPr>
              <a:t>Öğrencinin</a:t>
            </a:r>
            <a:r>
              <a:rPr lang="en-US" dirty="0">
                <a:solidFill>
                  <a:schemeClr val="tx1"/>
                </a:solidFill>
              </a:rPr>
              <a:t> </a:t>
            </a:r>
            <a:r>
              <a:rPr lang="en-US" dirty="0" err="1">
                <a:solidFill>
                  <a:schemeClr val="tx1"/>
                </a:solidFill>
              </a:rPr>
              <a:t>sektördeki</a:t>
            </a:r>
            <a:r>
              <a:rPr lang="en-US" dirty="0">
                <a:solidFill>
                  <a:schemeClr val="tx1"/>
                </a:solidFill>
              </a:rPr>
              <a:t> </a:t>
            </a:r>
            <a:r>
              <a:rPr lang="en-US" dirty="0" err="1">
                <a:solidFill>
                  <a:schemeClr val="tx1"/>
                </a:solidFill>
              </a:rPr>
              <a:t>mühendislik</a:t>
            </a:r>
            <a:r>
              <a:rPr lang="en-US" dirty="0">
                <a:solidFill>
                  <a:schemeClr val="tx1"/>
                </a:solidFill>
              </a:rPr>
              <a:t> </a:t>
            </a:r>
            <a:r>
              <a:rPr lang="en-US" dirty="0" err="1">
                <a:solidFill>
                  <a:schemeClr val="tx1"/>
                </a:solidFill>
              </a:rPr>
              <a:t>problemleri</a:t>
            </a:r>
            <a:r>
              <a:rPr lang="en-US" dirty="0">
                <a:solidFill>
                  <a:schemeClr val="tx1"/>
                </a:solidFill>
              </a:rPr>
              <a:t> </a:t>
            </a:r>
            <a:r>
              <a:rPr lang="en-US" dirty="0" err="1">
                <a:solidFill>
                  <a:schemeClr val="tx1"/>
                </a:solidFill>
              </a:rPr>
              <a:t>hakkı</a:t>
            </a:r>
            <a:r>
              <a:rPr lang="en-US" dirty="0">
                <a:solidFill>
                  <a:schemeClr val="tx1"/>
                </a:solidFill>
              </a:rPr>
              <a:t> </a:t>
            </a:r>
            <a:r>
              <a:rPr lang="en-US" dirty="0" err="1">
                <a:solidFill>
                  <a:schemeClr val="tx1"/>
                </a:solidFill>
              </a:rPr>
              <a:t>bilgi</a:t>
            </a:r>
            <a:r>
              <a:rPr lang="en-US" dirty="0">
                <a:solidFill>
                  <a:schemeClr val="tx1"/>
                </a:solidFill>
              </a:rPr>
              <a:t> </a:t>
            </a:r>
            <a:r>
              <a:rPr lang="en-US" dirty="0" err="1">
                <a:solidFill>
                  <a:schemeClr val="tx1"/>
                </a:solidFill>
              </a:rPr>
              <a:t>sahibi</a:t>
            </a:r>
            <a:r>
              <a:rPr lang="en-US" dirty="0">
                <a:solidFill>
                  <a:schemeClr val="tx1"/>
                </a:solidFill>
              </a:rPr>
              <a:t> </a:t>
            </a:r>
            <a:r>
              <a:rPr lang="en-US" dirty="0" err="1">
                <a:solidFill>
                  <a:schemeClr val="tx1"/>
                </a:solidFill>
              </a:rPr>
              <a:t>olması</a:t>
            </a:r>
            <a:r>
              <a:rPr lang="en-US" dirty="0">
                <a:solidFill>
                  <a:schemeClr val="tx1"/>
                </a:solidFill>
              </a:rPr>
              <a:t> </a:t>
            </a:r>
            <a:r>
              <a:rPr lang="en-US" dirty="0" err="1">
                <a:solidFill>
                  <a:schemeClr val="tx1"/>
                </a:solidFill>
              </a:rPr>
              <a:t>ve</a:t>
            </a:r>
            <a:r>
              <a:rPr lang="en-US" dirty="0">
                <a:solidFill>
                  <a:schemeClr val="tx1"/>
                </a:solidFill>
              </a:rPr>
              <a:t> </a:t>
            </a:r>
            <a:r>
              <a:rPr lang="en-US" dirty="0" err="1">
                <a:solidFill>
                  <a:schemeClr val="tx1"/>
                </a:solidFill>
              </a:rPr>
              <a:t>bu</a:t>
            </a:r>
            <a:r>
              <a:rPr lang="en-US" dirty="0">
                <a:solidFill>
                  <a:schemeClr val="tx1"/>
                </a:solidFill>
              </a:rPr>
              <a:t> </a:t>
            </a:r>
            <a:r>
              <a:rPr lang="en-US" dirty="0" err="1">
                <a:solidFill>
                  <a:schemeClr val="tx1"/>
                </a:solidFill>
              </a:rPr>
              <a:t>problemler</a:t>
            </a:r>
            <a:r>
              <a:rPr lang="en-US" dirty="0">
                <a:solidFill>
                  <a:schemeClr val="tx1"/>
                </a:solidFill>
              </a:rPr>
              <a:t> </a:t>
            </a:r>
            <a:r>
              <a:rPr lang="en-US" dirty="0" err="1">
                <a:solidFill>
                  <a:schemeClr val="tx1"/>
                </a:solidFill>
              </a:rPr>
              <a:t>ile</a:t>
            </a:r>
            <a:r>
              <a:rPr lang="en-US" dirty="0">
                <a:solidFill>
                  <a:schemeClr val="tx1"/>
                </a:solidFill>
              </a:rPr>
              <a:t> </a:t>
            </a:r>
            <a:r>
              <a:rPr lang="en-US" dirty="0" err="1">
                <a:solidFill>
                  <a:schemeClr val="tx1"/>
                </a:solidFill>
              </a:rPr>
              <a:t>ilgili</a:t>
            </a:r>
            <a:r>
              <a:rPr lang="en-US" dirty="0">
                <a:solidFill>
                  <a:schemeClr val="tx1"/>
                </a:solidFill>
              </a:rPr>
              <a:t> </a:t>
            </a:r>
            <a:r>
              <a:rPr lang="en-US" dirty="0" err="1">
                <a:solidFill>
                  <a:schemeClr val="tx1"/>
                </a:solidFill>
              </a:rPr>
              <a:t>yaratıcı</a:t>
            </a:r>
            <a:r>
              <a:rPr lang="en-US" dirty="0">
                <a:solidFill>
                  <a:schemeClr val="tx1"/>
                </a:solidFill>
              </a:rPr>
              <a:t> </a:t>
            </a:r>
            <a:r>
              <a:rPr lang="en-US" dirty="0" err="1">
                <a:solidFill>
                  <a:schemeClr val="tx1"/>
                </a:solidFill>
              </a:rPr>
              <a:t>çözümleri</a:t>
            </a:r>
            <a:r>
              <a:rPr lang="en-US" dirty="0">
                <a:solidFill>
                  <a:schemeClr val="tx1"/>
                </a:solidFill>
              </a:rPr>
              <a:t> </a:t>
            </a:r>
            <a:r>
              <a:rPr lang="en-US" dirty="0" err="1">
                <a:solidFill>
                  <a:schemeClr val="tx1"/>
                </a:solidFill>
              </a:rPr>
              <a:t>eğitim</a:t>
            </a:r>
            <a:r>
              <a:rPr lang="en-US" dirty="0">
                <a:solidFill>
                  <a:schemeClr val="tx1"/>
                </a:solidFill>
              </a:rPr>
              <a:t> </a:t>
            </a:r>
            <a:r>
              <a:rPr lang="en-US" dirty="0" err="1">
                <a:solidFill>
                  <a:schemeClr val="tx1"/>
                </a:solidFill>
              </a:rPr>
              <a:t>hayatı</a:t>
            </a:r>
            <a:r>
              <a:rPr lang="en-US" dirty="0">
                <a:solidFill>
                  <a:schemeClr val="tx1"/>
                </a:solidFill>
              </a:rPr>
              <a:t> </a:t>
            </a:r>
            <a:r>
              <a:rPr lang="en-US" dirty="0" err="1">
                <a:solidFill>
                  <a:schemeClr val="tx1"/>
                </a:solidFill>
              </a:rPr>
              <a:t>içerisinde</a:t>
            </a:r>
            <a:r>
              <a:rPr lang="en-US" dirty="0">
                <a:solidFill>
                  <a:schemeClr val="tx1"/>
                </a:solidFill>
              </a:rPr>
              <a:t> </a:t>
            </a:r>
            <a:r>
              <a:rPr lang="en-US" dirty="0" err="1">
                <a:solidFill>
                  <a:schemeClr val="tx1"/>
                </a:solidFill>
              </a:rPr>
              <a:t>üretebilmesi</a:t>
            </a:r>
            <a:r>
              <a:rPr lang="en-US" dirty="0">
                <a:solidFill>
                  <a:schemeClr val="tx1"/>
                </a:solidFill>
              </a:rPr>
              <a:t> </a:t>
            </a:r>
            <a:endParaRPr lang="tr-TR" dirty="0">
              <a:solidFill>
                <a:schemeClr val="tx1"/>
              </a:solidFill>
            </a:endParaRPr>
          </a:p>
          <a:p>
            <a:pPr marL="285750" lvl="0" indent="-285750">
              <a:buFont typeface="Arial" panose="020B0604020202020204" pitchFamily="34" charset="0"/>
              <a:buChar char="•"/>
            </a:pPr>
            <a:r>
              <a:rPr lang="en-US" dirty="0" err="1">
                <a:solidFill>
                  <a:schemeClr val="tx1"/>
                </a:solidFill>
              </a:rPr>
              <a:t>En</a:t>
            </a:r>
            <a:r>
              <a:rPr lang="en-US" dirty="0">
                <a:solidFill>
                  <a:schemeClr val="tx1"/>
                </a:solidFill>
              </a:rPr>
              <a:t> </a:t>
            </a:r>
            <a:r>
              <a:rPr lang="en-US" dirty="0" err="1">
                <a:solidFill>
                  <a:schemeClr val="tx1"/>
                </a:solidFill>
              </a:rPr>
              <a:t>erken</a:t>
            </a:r>
            <a:r>
              <a:rPr lang="en-US" dirty="0">
                <a:solidFill>
                  <a:schemeClr val="tx1"/>
                </a:solidFill>
              </a:rPr>
              <a:t> </a:t>
            </a:r>
            <a:r>
              <a:rPr lang="en-US" dirty="0" err="1">
                <a:solidFill>
                  <a:schemeClr val="tx1"/>
                </a:solidFill>
              </a:rPr>
              <a:t>altıncı</a:t>
            </a:r>
            <a:r>
              <a:rPr lang="en-US" dirty="0">
                <a:solidFill>
                  <a:schemeClr val="tx1"/>
                </a:solidFill>
              </a:rPr>
              <a:t> </a:t>
            </a:r>
            <a:r>
              <a:rPr lang="en-US" dirty="0" err="1">
                <a:solidFill>
                  <a:schemeClr val="tx1"/>
                </a:solidFill>
              </a:rPr>
              <a:t>yarıyılın</a:t>
            </a:r>
            <a:r>
              <a:rPr lang="en-US" dirty="0">
                <a:solidFill>
                  <a:schemeClr val="tx1"/>
                </a:solidFill>
              </a:rPr>
              <a:t> </a:t>
            </a:r>
            <a:r>
              <a:rPr lang="en-US" dirty="0" err="1">
                <a:solidFill>
                  <a:schemeClr val="tx1"/>
                </a:solidFill>
              </a:rPr>
              <a:t>sonunda</a:t>
            </a:r>
            <a:r>
              <a:rPr lang="en-US" dirty="0">
                <a:solidFill>
                  <a:schemeClr val="tx1"/>
                </a:solidFill>
              </a:rPr>
              <a:t> </a:t>
            </a:r>
            <a:r>
              <a:rPr lang="en-US" dirty="0" err="1">
                <a:solidFill>
                  <a:schemeClr val="tx1"/>
                </a:solidFill>
              </a:rPr>
              <a:t>başlayabilir</a:t>
            </a:r>
            <a:r>
              <a:rPr lang="en-US" dirty="0">
                <a:solidFill>
                  <a:schemeClr val="tx1"/>
                </a:solidFill>
              </a:rPr>
              <a:t>. </a:t>
            </a:r>
            <a:endParaRPr lang="tr-TR" dirty="0">
              <a:solidFill>
                <a:schemeClr val="tx1"/>
              </a:solidFill>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6</a:t>
            </a:fld>
            <a:endParaRPr lang="tr-TR"/>
          </a:p>
        </p:txBody>
      </p:sp>
    </p:spTree>
    <p:extLst>
      <p:ext uri="{BB962C8B-B14F-4D97-AF65-F5344CB8AC3E}">
        <p14:creationId xmlns:p14="http://schemas.microsoft.com/office/powerpoint/2010/main" val="1392008746"/>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Yapılması Gereken Stajlar</a:t>
            </a:r>
            <a:endParaRPr sz="2000" b="1" i="0" u="none" strike="noStrike" cap="none" dirty="0">
              <a:solidFill>
                <a:srgbClr val="C00000"/>
              </a:solidFill>
              <a:latin typeface="Arial"/>
              <a:ea typeface="Arial"/>
              <a:cs typeface="Arial"/>
              <a:sym typeface="Arial"/>
            </a:endParaRPr>
          </a:p>
        </p:txBody>
      </p:sp>
      <p:sp>
        <p:nvSpPr>
          <p:cNvPr id="64" name="Google Shape;64;p2"/>
          <p:cNvSpPr txBox="1"/>
          <p:nvPr/>
        </p:nvSpPr>
        <p:spPr>
          <a:xfrm>
            <a:off x="273175" y="843587"/>
            <a:ext cx="6877576" cy="4599426"/>
          </a:xfrm>
          <a:prstGeom prst="rect">
            <a:avLst/>
          </a:prstGeom>
          <a:noFill/>
          <a:ln>
            <a:noFill/>
          </a:ln>
        </p:spPr>
        <p:txBody>
          <a:bodyPr spcFirstLastPara="1" wrap="square" lIns="91425" tIns="91425" rIns="91425" bIns="91425" anchor="t" anchorCtr="0">
            <a:noAutofit/>
          </a:bodyPr>
          <a:lstStyle/>
          <a:p>
            <a:pPr algn="just">
              <a:spcAft>
                <a:spcPts val="0"/>
              </a:spcAft>
            </a:pPr>
            <a:r>
              <a:rPr lang="en-US" sz="1400" b="1" dirty="0" err="1">
                <a:latin typeface="+mn-lt"/>
                <a:ea typeface="Times New Roman" panose="02020603050405020304" pitchFamily="18" charset="0"/>
              </a:rPr>
              <a:t>Staj</a:t>
            </a:r>
            <a:r>
              <a:rPr lang="en-US" sz="1400" b="1" dirty="0">
                <a:latin typeface="+mn-lt"/>
                <a:ea typeface="Times New Roman" panose="02020603050405020304" pitchFamily="18" charset="0"/>
              </a:rPr>
              <a:t> III : </a:t>
            </a:r>
            <a:r>
              <a:rPr lang="en-US" sz="1400" b="1" dirty="0" err="1">
                <a:latin typeface="+mn-lt"/>
                <a:ea typeface="Times New Roman" panose="02020603050405020304" pitchFamily="18" charset="0"/>
              </a:rPr>
              <a:t>Makine</a:t>
            </a:r>
            <a:r>
              <a:rPr lang="en-US" sz="1400" b="1" dirty="0">
                <a:latin typeface="+mn-lt"/>
                <a:ea typeface="Times New Roman" panose="02020603050405020304" pitchFamily="18" charset="0"/>
              </a:rPr>
              <a:t> </a:t>
            </a:r>
            <a:r>
              <a:rPr lang="en-US" sz="1400" b="1" dirty="0" err="1">
                <a:latin typeface="+mn-lt"/>
                <a:ea typeface="Times New Roman" panose="02020603050405020304" pitchFamily="18" charset="0"/>
              </a:rPr>
              <a:t>Mühendisliği</a:t>
            </a:r>
            <a:r>
              <a:rPr lang="en-US" sz="1400" b="1" dirty="0">
                <a:latin typeface="+mn-lt"/>
                <a:ea typeface="Times New Roman" panose="02020603050405020304" pitchFamily="18" charset="0"/>
              </a:rPr>
              <a:t> </a:t>
            </a:r>
            <a:r>
              <a:rPr lang="en-US" sz="1400" b="1" dirty="0" err="1">
                <a:latin typeface="+mn-lt"/>
                <a:ea typeface="Times New Roman" panose="02020603050405020304" pitchFamily="18" charset="0"/>
              </a:rPr>
              <a:t>İşletme</a:t>
            </a:r>
            <a:r>
              <a:rPr lang="en-US" sz="1400" b="1" dirty="0">
                <a:latin typeface="+mn-lt"/>
                <a:ea typeface="Times New Roman" panose="02020603050405020304" pitchFamily="18" charset="0"/>
              </a:rPr>
              <a:t> </a:t>
            </a:r>
            <a:r>
              <a:rPr lang="en-US" sz="1400" b="1" dirty="0" err="1">
                <a:latin typeface="+mn-lt"/>
                <a:ea typeface="Times New Roman" panose="02020603050405020304" pitchFamily="18" charset="0"/>
              </a:rPr>
              <a:t>Stajı</a:t>
            </a:r>
            <a:r>
              <a:rPr lang="tr-TR" b="1" dirty="0">
                <a:latin typeface="+mn-lt"/>
                <a:ea typeface="Times New Roman" panose="02020603050405020304" pitchFamily="18" charset="0"/>
              </a:rPr>
              <a:t> (20 İş günü)</a:t>
            </a:r>
            <a:endParaRPr lang="tr-TR" sz="1400" b="1" dirty="0">
              <a:latin typeface="+mn-lt"/>
              <a:ea typeface="Times New Roman" panose="02020603050405020304" pitchFamily="18" charset="0"/>
            </a:endParaRPr>
          </a:p>
          <a:p>
            <a:pPr algn="just">
              <a:spcAft>
                <a:spcPts val="0"/>
              </a:spcAft>
            </a:pPr>
            <a:endParaRPr lang="tr-TR" sz="1400" b="1" dirty="0">
              <a:latin typeface="+mn-lt"/>
              <a:ea typeface="Times New Roman" panose="02020603050405020304" pitchFamily="18" charset="0"/>
            </a:endParaRPr>
          </a:p>
          <a:p>
            <a:pPr algn="just">
              <a:spcAft>
                <a:spcPts val="0"/>
              </a:spcAft>
            </a:pPr>
            <a:r>
              <a:rPr lang="en-US" sz="1400" dirty="0" err="1">
                <a:latin typeface="+mn-lt"/>
                <a:ea typeface="Times New Roman" panose="02020603050405020304" pitchFamily="18" charset="0"/>
              </a:rPr>
              <a:t>Makine</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mühendisliği</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işletme</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stajı</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büyük</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işletme</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fabrika</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ve</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organizasyonlardaki</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malzeme</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girişinden</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ürün</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çıkışına</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kadar</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olan</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süreçlerin</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işleyişi</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hakkında</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öğrenciye</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uygulamalı</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alan</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tecrübesi</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kazandırmayı</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hedefler</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Yapılacak</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olan</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bu</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faaliyet</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ile</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öğrencinin</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aşağıda</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listelenen</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özellikleri</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kazanması</a:t>
            </a:r>
            <a:r>
              <a:rPr lang="en-US" sz="1400" dirty="0">
                <a:latin typeface="+mn-lt"/>
                <a:ea typeface="Times New Roman" panose="02020603050405020304" pitchFamily="18" charset="0"/>
              </a:rPr>
              <a:t> </a:t>
            </a:r>
            <a:r>
              <a:rPr lang="en-US" sz="1400" dirty="0" err="1">
                <a:latin typeface="+mn-lt"/>
                <a:ea typeface="Times New Roman" panose="02020603050405020304" pitchFamily="18" charset="0"/>
              </a:rPr>
              <a:t>beklenmektedir</a:t>
            </a:r>
            <a:r>
              <a:rPr lang="en-US" sz="1400" dirty="0">
                <a:latin typeface="+mn-lt"/>
                <a:ea typeface="Times New Roman" panose="02020603050405020304" pitchFamily="18" charset="0"/>
              </a:rPr>
              <a:t>. </a:t>
            </a:r>
            <a:endParaRPr lang="tr-TR" sz="1400" dirty="0">
              <a:latin typeface="+mn-lt"/>
              <a:ea typeface="Times New Roman" panose="02020603050405020304" pitchFamily="18" charset="0"/>
            </a:endParaRPr>
          </a:p>
          <a:p>
            <a:pPr marL="342900" lvl="0" indent="-342900" algn="just">
              <a:spcAft>
                <a:spcPts val="800"/>
              </a:spcAft>
              <a:buFont typeface="Arial" panose="020B0604020202020204" pitchFamily="34" charset="0"/>
              <a:buChar char="•"/>
            </a:pPr>
            <a:r>
              <a:rPr lang="en-US" sz="1400" dirty="0" err="1">
                <a:latin typeface="+mn-lt"/>
              </a:rPr>
              <a:t>Sipariş</a:t>
            </a:r>
            <a:r>
              <a:rPr lang="en-US" sz="1400" dirty="0">
                <a:latin typeface="+mn-lt"/>
              </a:rPr>
              <a:t> </a:t>
            </a:r>
            <a:r>
              <a:rPr lang="en-US" sz="1400" dirty="0" err="1">
                <a:latin typeface="+mn-lt"/>
              </a:rPr>
              <a:t>girişi</a:t>
            </a:r>
            <a:r>
              <a:rPr lang="en-US" sz="1400" dirty="0">
                <a:latin typeface="+mn-lt"/>
              </a:rPr>
              <a:t> </a:t>
            </a:r>
            <a:r>
              <a:rPr lang="en-US" sz="1400" dirty="0" err="1">
                <a:latin typeface="+mn-lt"/>
              </a:rPr>
              <a:t>ile</a:t>
            </a:r>
            <a:r>
              <a:rPr lang="en-US" sz="1400" dirty="0">
                <a:latin typeface="+mn-lt"/>
              </a:rPr>
              <a:t> </a:t>
            </a:r>
            <a:r>
              <a:rPr lang="en-US" sz="1400" dirty="0" err="1">
                <a:latin typeface="+mn-lt"/>
              </a:rPr>
              <a:t>ürün</a:t>
            </a:r>
            <a:r>
              <a:rPr lang="en-US" sz="1400" dirty="0">
                <a:latin typeface="+mn-lt"/>
              </a:rPr>
              <a:t> </a:t>
            </a:r>
            <a:r>
              <a:rPr lang="en-US" sz="1400" dirty="0" err="1">
                <a:latin typeface="+mn-lt"/>
              </a:rPr>
              <a:t>teslimi</a:t>
            </a:r>
            <a:r>
              <a:rPr lang="en-US" sz="1400" dirty="0">
                <a:latin typeface="+mn-lt"/>
              </a:rPr>
              <a:t> </a:t>
            </a:r>
            <a:r>
              <a:rPr lang="en-US" sz="1400" dirty="0" err="1">
                <a:latin typeface="+mn-lt"/>
              </a:rPr>
              <a:t>arasındaki</a:t>
            </a:r>
            <a:r>
              <a:rPr lang="en-US" sz="1400" dirty="0">
                <a:latin typeface="+mn-lt"/>
              </a:rPr>
              <a:t> </a:t>
            </a:r>
            <a:r>
              <a:rPr lang="en-US" sz="1400" dirty="0" err="1">
                <a:latin typeface="+mn-lt"/>
              </a:rPr>
              <a:t>süreçleri</a:t>
            </a:r>
            <a:r>
              <a:rPr lang="en-US" sz="1400" dirty="0">
                <a:latin typeface="+mn-lt"/>
              </a:rPr>
              <a:t> </a:t>
            </a:r>
            <a:r>
              <a:rPr lang="en-US" sz="1400" dirty="0" err="1">
                <a:latin typeface="+mn-lt"/>
              </a:rPr>
              <a:t>anlaması</a:t>
            </a:r>
            <a:r>
              <a:rPr lang="en-US" sz="1400" dirty="0">
                <a:latin typeface="+mn-lt"/>
              </a:rPr>
              <a:t> </a:t>
            </a:r>
            <a:endParaRPr lang="tr-TR" sz="1400" dirty="0">
              <a:latin typeface="+mn-lt"/>
            </a:endParaRPr>
          </a:p>
          <a:p>
            <a:pPr marL="342900" lvl="0" indent="-342900" algn="just">
              <a:spcAft>
                <a:spcPts val="800"/>
              </a:spcAft>
              <a:buFont typeface="Arial" panose="020B0604020202020204" pitchFamily="34" charset="0"/>
              <a:buChar char="•"/>
            </a:pPr>
            <a:r>
              <a:rPr lang="en-US" sz="1400" dirty="0">
                <a:latin typeface="+mn-lt"/>
              </a:rPr>
              <a:t>Her </a:t>
            </a:r>
            <a:r>
              <a:rPr lang="en-US" sz="1400" dirty="0" err="1">
                <a:latin typeface="+mn-lt"/>
              </a:rPr>
              <a:t>sürecin</a:t>
            </a:r>
            <a:r>
              <a:rPr lang="en-US" sz="1400" dirty="0">
                <a:latin typeface="+mn-lt"/>
              </a:rPr>
              <a:t> </a:t>
            </a:r>
            <a:r>
              <a:rPr lang="en-US" sz="1400" dirty="0" err="1">
                <a:latin typeface="+mn-lt"/>
              </a:rPr>
              <a:t>kapsamı</a:t>
            </a:r>
            <a:r>
              <a:rPr lang="en-US" sz="1400" dirty="0">
                <a:latin typeface="+mn-lt"/>
              </a:rPr>
              <a:t> </a:t>
            </a:r>
            <a:r>
              <a:rPr lang="en-US" sz="1400" dirty="0" err="1">
                <a:latin typeface="+mn-lt"/>
              </a:rPr>
              <a:t>ve</a:t>
            </a:r>
            <a:r>
              <a:rPr lang="en-US" sz="1400" dirty="0">
                <a:latin typeface="+mn-lt"/>
              </a:rPr>
              <a:t> </a:t>
            </a:r>
            <a:r>
              <a:rPr lang="en-US" sz="1400" dirty="0" err="1">
                <a:latin typeface="+mn-lt"/>
              </a:rPr>
              <a:t>uygulaması</a:t>
            </a:r>
            <a:r>
              <a:rPr lang="en-US" sz="1400" dirty="0">
                <a:latin typeface="+mn-lt"/>
              </a:rPr>
              <a:t> </a:t>
            </a:r>
            <a:r>
              <a:rPr lang="en-US" sz="1400" dirty="0" err="1">
                <a:latin typeface="+mn-lt"/>
              </a:rPr>
              <a:t>hakkında</a:t>
            </a:r>
            <a:r>
              <a:rPr lang="en-US" sz="1400" dirty="0">
                <a:latin typeface="+mn-lt"/>
              </a:rPr>
              <a:t> </a:t>
            </a:r>
            <a:r>
              <a:rPr lang="en-US" sz="1400" dirty="0" err="1">
                <a:latin typeface="+mn-lt"/>
              </a:rPr>
              <a:t>fikir</a:t>
            </a:r>
            <a:r>
              <a:rPr lang="en-US" sz="1400" dirty="0">
                <a:latin typeface="+mn-lt"/>
              </a:rPr>
              <a:t> </a:t>
            </a:r>
            <a:r>
              <a:rPr lang="en-US" sz="1400" dirty="0" err="1">
                <a:latin typeface="+mn-lt"/>
              </a:rPr>
              <a:t>sahibi</a:t>
            </a:r>
            <a:r>
              <a:rPr lang="en-US" sz="1400" dirty="0">
                <a:latin typeface="+mn-lt"/>
              </a:rPr>
              <a:t> </a:t>
            </a:r>
            <a:r>
              <a:rPr lang="en-US" sz="1400" dirty="0" err="1">
                <a:latin typeface="+mn-lt"/>
              </a:rPr>
              <a:t>olması</a:t>
            </a:r>
            <a:r>
              <a:rPr lang="en-US" sz="1400" dirty="0">
                <a:latin typeface="+mn-lt"/>
              </a:rPr>
              <a:t> </a:t>
            </a:r>
            <a:endParaRPr lang="tr-TR" sz="1400" dirty="0">
              <a:latin typeface="+mn-lt"/>
            </a:endParaRPr>
          </a:p>
          <a:p>
            <a:pPr marL="342900" lvl="0" indent="-342900" algn="just">
              <a:spcAft>
                <a:spcPts val="800"/>
              </a:spcAft>
              <a:buFont typeface="Arial" panose="020B0604020202020204" pitchFamily="34" charset="0"/>
              <a:buChar char="•"/>
            </a:pPr>
            <a:r>
              <a:rPr lang="en-US" sz="1400" dirty="0" err="1">
                <a:latin typeface="+mn-lt"/>
              </a:rPr>
              <a:t>Çok</a:t>
            </a:r>
            <a:r>
              <a:rPr lang="en-US" sz="1400" dirty="0">
                <a:latin typeface="+mn-lt"/>
              </a:rPr>
              <a:t> </a:t>
            </a:r>
            <a:r>
              <a:rPr lang="en-US" sz="1400" dirty="0" err="1">
                <a:latin typeface="+mn-lt"/>
              </a:rPr>
              <a:t>disiplinli</a:t>
            </a:r>
            <a:r>
              <a:rPr lang="en-US" sz="1400" dirty="0">
                <a:latin typeface="+mn-lt"/>
              </a:rPr>
              <a:t> </a:t>
            </a:r>
            <a:r>
              <a:rPr lang="en-US" sz="1400" dirty="0" err="1">
                <a:latin typeface="+mn-lt"/>
              </a:rPr>
              <a:t>ortamlarda</a:t>
            </a:r>
            <a:r>
              <a:rPr lang="en-US" sz="1400" dirty="0">
                <a:latin typeface="+mn-lt"/>
              </a:rPr>
              <a:t> </a:t>
            </a:r>
            <a:r>
              <a:rPr lang="en-US" sz="1400" dirty="0" err="1">
                <a:latin typeface="+mn-lt"/>
              </a:rPr>
              <a:t>çalışma</a:t>
            </a:r>
            <a:r>
              <a:rPr lang="en-US" sz="1400" dirty="0">
                <a:latin typeface="+mn-lt"/>
              </a:rPr>
              <a:t> </a:t>
            </a:r>
            <a:r>
              <a:rPr lang="en-US" sz="1400" dirty="0" err="1">
                <a:latin typeface="+mn-lt"/>
              </a:rPr>
              <a:t>hayatının</a:t>
            </a:r>
            <a:r>
              <a:rPr lang="en-US" sz="1400" dirty="0">
                <a:latin typeface="+mn-lt"/>
              </a:rPr>
              <a:t> </a:t>
            </a:r>
            <a:r>
              <a:rPr lang="en-US" sz="1400" dirty="0" err="1">
                <a:latin typeface="+mn-lt"/>
              </a:rPr>
              <a:t>nasıl</a:t>
            </a:r>
            <a:r>
              <a:rPr lang="en-US" sz="1400" dirty="0">
                <a:latin typeface="+mn-lt"/>
              </a:rPr>
              <a:t> </a:t>
            </a:r>
            <a:r>
              <a:rPr lang="en-US" sz="1400" dirty="0" err="1">
                <a:latin typeface="+mn-lt"/>
              </a:rPr>
              <a:t>yürütüldüğünü</a:t>
            </a:r>
            <a:r>
              <a:rPr lang="en-US" sz="1400" dirty="0">
                <a:latin typeface="+mn-lt"/>
              </a:rPr>
              <a:t> </a:t>
            </a:r>
            <a:r>
              <a:rPr lang="en-US" sz="1400" dirty="0" err="1">
                <a:latin typeface="+mn-lt"/>
              </a:rPr>
              <a:t>anlaması</a:t>
            </a:r>
            <a:endParaRPr lang="tr-TR" sz="1400" dirty="0">
              <a:latin typeface="+mn-lt"/>
            </a:endParaRPr>
          </a:p>
          <a:p>
            <a:pPr marL="342900" lvl="0" indent="-342900" algn="just">
              <a:spcAft>
                <a:spcPts val="800"/>
              </a:spcAft>
              <a:buFont typeface="Arial" panose="020B0604020202020204" pitchFamily="34" charset="0"/>
              <a:buChar char="•"/>
            </a:pPr>
            <a:r>
              <a:rPr lang="en-US" sz="1400" dirty="0">
                <a:latin typeface="+mn-lt"/>
              </a:rPr>
              <a:t>Her </a:t>
            </a:r>
            <a:r>
              <a:rPr lang="en-US" sz="1400" dirty="0" err="1">
                <a:latin typeface="+mn-lt"/>
              </a:rPr>
              <a:t>süreç</a:t>
            </a:r>
            <a:r>
              <a:rPr lang="en-US" sz="1400" dirty="0">
                <a:latin typeface="+mn-lt"/>
              </a:rPr>
              <a:t> </a:t>
            </a:r>
            <a:r>
              <a:rPr lang="en-US" sz="1400" dirty="0" err="1">
                <a:latin typeface="+mn-lt"/>
              </a:rPr>
              <a:t>için</a:t>
            </a:r>
            <a:r>
              <a:rPr lang="en-US" sz="1400" dirty="0">
                <a:latin typeface="+mn-lt"/>
              </a:rPr>
              <a:t> </a:t>
            </a:r>
            <a:r>
              <a:rPr lang="en-US" sz="1400" dirty="0" err="1">
                <a:latin typeface="+mn-lt"/>
              </a:rPr>
              <a:t>ihtiyaç</a:t>
            </a:r>
            <a:r>
              <a:rPr lang="en-US" sz="1400" dirty="0">
                <a:latin typeface="+mn-lt"/>
              </a:rPr>
              <a:t> </a:t>
            </a:r>
            <a:r>
              <a:rPr lang="en-US" sz="1400" dirty="0" err="1">
                <a:latin typeface="+mn-lt"/>
              </a:rPr>
              <a:t>duyulan</a:t>
            </a:r>
            <a:r>
              <a:rPr lang="en-US" sz="1400" dirty="0">
                <a:latin typeface="+mn-lt"/>
              </a:rPr>
              <a:t> </a:t>
            </a:r>
            <a:r>
              <a:rPr lang="en-US" sz="1400" dirty="0" err="1">
                <a:latin typeface="+mn-lt"/>
              </a:rPr>
              <a:t>personel</a:t>
            </a:r>
            <a:r>
              <a:rPr lang="en-US" sz="1400" dirty="0">
                <a:latin typeface="+mn-lt"/>
              </a:rPr>
              <a:t> </a:t>
            </a:r>
            <a:r>
              <a:rPr lang="en-US" sz="1400" dirty="0" err="1">
                <a:latin typeface="+mn-lt"/>
              </a:rPr>
              <a:t>yetkinlikleri</a:t>
            </a:r>
            <a:r>
              <a:rPr lang="en-US" sz="1400" dirty="0">
                <a:latin typeface="+mn-lt"/>
              </a:rPr>
              <a:t>/</a:t>
            </a:r>
            <a:r>
              <a:rPr lang="en-US" sz="1400" dirty="0" err="1">
                <a:latin typeface="+mn-lt"/>
              </a:rPr>
              <a:t>özelliklerini</a:t>
            </a:r>
            <a:r>
              <a:rPr lang="en-US" sz="1400" dirty="0">
                <a:latin typeface="+mn-lt"/>
              </a:rPr>
              <a:t> </a:t>
            </a:r>
            <a:r>
              <a:rPr lang="en-US" sz="1400" dirty="0" err="1">
                <a:latin typeface="+mn-lt"/>
              </a:rPr>
              <a:t>kavraması</a:t>
            </a:r>
            <a:r>
              <a:rPr lang="en-US" sz="1400" dirty="0">
                <a:latin typeface="+mn-lt"/>
              </a:rPr>
              <a:t> </a:t>
            </a:r>
            <a:endParaRPr lang="tr-TR" sz="1400" dirty="0">
              <a:latin typeface="+mn-lt"/>
            </a:endParaRPr>
          </a:p>
          <a:p>
            <a:pPr marL="342900" lvl="0" indent="-342900" algn="just">
              <a:spcAft>
                <a:spcPts val="800"/>
              </a:spcAft>
              <a:buFont typeface="Arial" panose="020B0604020202020204" pitchFamily="34" charset="0"/>
              <a:buChar char="•"/>
            </a:pPr>
            <a:r>
              <a:rPr lang="en-US" sz="1400" dirty="0" err="1">
                <a:latin typeface="+mn-lt"/>
              </a:rPr>
              <a:t>İş</a:t>
            </a:r>
            <a:r>
              <a:rPr lang="en-US" sz="1400" dirty="0">
                <a:latin typeface="+mn-lt"/>
              </a:rPr>
              <a:t> </a:t>
            </a:r>
            <a:r>
              <a:rPr lang="en-US" sz="1400" dirty="0" err="1">
                <a:latin typeface="+mn-lt"/>
              </a:rPr>
              <a:t>değerlendirme</a:t>
            </a:r>
            <a:r>
              <a:rPr lang="en-US" sz="1400" dirty="0">
                <a:latin typeface="+mn-lt"/>
              </a:rPr>
              <a:t> </a:t>
            </a:r>
            <a:r>
              <a:rPr lang="en-US" sz="1400" dirty="0" err="1">
                <a:latin typeface="+mn-lt"/>
              </a:rPr>
              <a:t>süreçlerine</a:t>
            </a:r>
            <a:r>
              <a:rPr lang="en-US" sz="1400" dirty="0">
                <a:latin typeface="+mn-lt"/>
              </a:rPr>
              <a:t> </a:t>
            </a:r>
            <a:r>
              <a:rPr lang="en-US" sz="1400" dirty="0" err="1">
                <a:latin typeface="+mn-lt"/>
              </a:rPr>
              <a:t>hakimiyet</a:t>
            </a:r>
            <a:r>
              <a:rPr lang="en-US" sz="1400" dirty="0">
                <a:latin typeface="+mn-lt"/>
              </a:rPr>
              <a:t> </a:t>
            </a:r>
            <a:endParaRPr lang="tr-TR" sz="1400" dirty="0">
              <a:latin typeface="+mn-lt"/>
            </a:endParaRPr>
          </a:p>
          <a:p>
            <a:pPr marL="342900" lvl="0" indent="-342900" algn="just">
              <a:spcAft>
                <a:spcPts val="800"/>
              </a:spcAft>
              <a:buFont typeface="Arial" panose="020B0604020202020204" pitchFamily="34" charset="0"/>
              <a:buChar char="•"/>
            </a:pPr>
            <a:r>
              <a:rPr lang="en-US" sz="1400" dirty="0" err="1">
                <a:latin typeface="+mn-lt"/>
              </a:rPr>
              <a:t>Mevcut</a:t>
            </a:r>
            <a:r>
              <a:rPr lang="en-US" sz="1400" dirty="0">
                <a:latin typeface="+mn-lt"/>
              </a:rPr>
              <a:t> </a:t>
            </a:r>
            <a:r>
              <a:rPr lang="en-US" sz="1400" dirty="0" err="1">
                <a:latin typeface="+mn-lt"/>
              </a:rPr>
              <a:t>işletmelerin</a:t>
            </a:r>
            <a:r>
              <a:rPr lang="en-US" sz="1400" dirty="0">
                <a:latin typeface="+mn-lt"/>
              </a:rPr>
              <a:t> </a:t>
            </a:r>
            <a:r>
              <a:rPr lang="en-US" sz="1400" dirty="0" err="1">
                <a:latin typeface="+mn-lt"/>
              </a:rPr>
              <a:t>en</a:t>
            </a:r>
            <a:r>
              <a:rPr lang="en-US" sz="1400" dirty="0">
                <a:latin typeface="+mn-lt"/>
              </a:rPr>
              <a:t> </a:t>
            </a:r>
            <a:r>
              <a:rPr lang="en-US" sz="1400" dirty="0" err="1">
                <a:latin typeface="+mn-lt"/>
              </a:rPr>
              <a:t>iyi</a:t>
            </a:r>
            <a:r>
              <a:rPr lang="en-US" sz="1400" dirty="0">
                <a:latin typeface="+mn-lt"/>
              </a:rPr>
              <a:t> </a:t>
            </a:r>
            <a:r>
              <a:rPr lang="en-US" sz="1400" dirty="0" err="1">
                <a:latin typeface="+mn-lt"/>
              </a:rPr>
              <a:t>uygulamaları</a:t>
            </a:r>
            <a:r>
              <a:rPr lang="en-US" sz="1400" dirty="0">
                <a:latin typeface="+mn-lt"/>
              </a:rPr>
              <a:t> </a:t>
            </a:r>
            <a:r>
              <a:rPr lang="en-US" sz="1400" dirty="0" err="1">
                <a:latin typeface="+mn-lt"/>
              </a:rPr>
              <a:t>hakkında</a:t>
            </a:r>
            <a:r>
              <a:rPr lang="en-US" sz="1400" dirty="0">
                <a:latin typeface="+mn-lt"/>
              </a:rPr>
              <a:t> </a:t>
            </a:r>
            <a:r>
              <a:rPr lang="en-US" sz="1400" dirty="0" err="1">
                <a:latin typeface="+mn-lt"/>
              </a:rPr>
              <a:t>fikir</a:t>
            </a:r>
            <a:r>
              <a:rPr lang="en-US" sz="1400" dirty="0">
                <a:latin typeface="+mn-lt"/>
              </a:rPr>
              <a:t> </a:t>
            </a:r>
            <a:r>
              <a:rPr lang="en-US" sz="1400" dirty="0" err="1">
                <a:latin typeface="+mn-lt"/>
              </a:rPr>
              <a:t>sahibi</a:t>
            </a:r>
            <a:r>
              <a:rPr lang="en-US" sz="1400" dirty="0">
                <a:latin typeface="+mn-lt"/>
              </a:rPr>
              <a:t> </a:t>
            </a:r>
            <a:r>
              <a:rPr lang="en-US" sz="1400" dirty="0" err="1">
                <a:latin typeface="+mn-lt"/>
              </a:rPr>
              <a:t>olarak</a:t>
            </a:r>
            <a:r>
              <a:rPr lang="en-US" sz="1400" dirty="0">
                <a:latin typeface="+mn-lt"/>
              </a:rPr>
              <a:t> </a:t>
            </a:r>
            <a:r>
              <a:rPr lang="en-US" sz="1400" dirty="0" err="1">
                <a:latin typeface="+mn-lt"/>
              </a:rPr>
              <a:t>bu</a:t>
            </a:r>
            <a:r>
              <a:rPr lang="en-US" sz="1400" dirty="0">
                <a:latin typeface="+mn-lt"/>
              </a:rPr>
              <a:t> </a:t>
            </a:r>
            <a:r>
              <a:rPr lang="en-US" sz="1400" dirty="0" err="1">
                <a:latin typeface="+mn-lt"/>
              </a:rPr>
              <a:t>tecrübeyi</a:t>
            </a:r>
            <a:r>
              <a:rPr lang="en-US" sz="1400" dirty="0">
                <a:latin typeface="+mn-lt"/>
              </a:rPr>
              <a:t> </a:t>
            </a:r>
            <a:r>
              <a:rPr lang="en-US" sz="1400" dirty="0" err="1">
                <a:latin typeface="+mn-lt"/>
              </a:rPr>
              <a:t>kendi</a:t>
            </a:r>
            <a:r>
              <a:rPr lang="en-US" sz="1400" dirty="0">
                <a:latin typeface="+mn-lt"/>
              </a:rPr>
              <a:t> </a:t>
            </a:r>
            <a:r>
              <a:rPr lang="en-US" sz="1400" dirty="0" err="1">
                <a:latin typeface="+mn-lt"/>
              </a:rPr>
              <a:t>kariyerleri</a:t>
            </a:r>
            <a:r>
              <a:rPr lang="en-US" sz="1400" dirty="0">
                <a:latin typeface="+mn-lt"/>
              </a:rPr>
              <a:t> </a:t>
            </a:r>
            <a:r>
              <a:rPr lang="en-US" sz="1400" dirty="0" err="1">
                <a:latin typeface="+mn-lt"/>
              </a:rPr>
              <a:t>içerisinde</a:t>
            </a:r>
            <a:r>
              <a:rPr lang="en-US" sz="1400" dirty="0">
                <a:latin typeface="+mn-lt"/>
              </a:rPr>
              <a:t> </a:t>
            </a:r>
            <a:r>
              <a:rPr lang="en-US" sz="1400" dirty="0" err="1">
                <a:latin typeface="+mn-lt"/>
              </a:rPr>
              <a:t>değerlendirmesi</a:t>
            </a:r>
            <a:r>
              <a:rPr lang="en-US" sz="1400" dirty="0">
                <a:latin typeface="+mn-lt"/>
              </a:rPr>
              <a:t> </a:t>
            </a:r>
            <a:endParaRPr lang="tr-TR" sz="1400" dirty="0">
              <a:effectLst/>
              <a:latin typeface="+mn-lt"/>
            </a:endParaRPr>
          </a:p>
          <a:p>
            <a:endParaRPr lang="tr-TR" dirty="0">
              <a:solidFill>
                <a:schemeClr val="tx1"/>
              </a:solidFill>
              <a:latin typeface="+mn-lt"/>
            </a:endParaRPr>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a:t>
            </a:fld>
            <a:endParaRPr lang="tr-TR"/>
          </a:p>
        </p:txBody>
      </p:sp>
    </p:spTree>
    <p:extLst>
      <p:ext uri="{BB962C8B-B14F-4D97-AF65-F5344CB8AC3E}">
        <p14:creationId xmlns:p14="http://schemas.microsoft.com/office/powerpoint/2010/main" val="1368530343"/>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DEAD-ABB5-45B7-B693-8FAA4003F7C5}"/>
              </a:ext>
            </a:extLst>
          </p:cNvPr>
          <p:cNvSpPr>
            <a:spLocks noGrp="1"/>
          </p:cNvSpPr>
          <p:nvPr>
            <p:ph type="title"/>
          </p:nvPr>
        </p:nvSpPr>
        <p:spPr/>
        <p:txBody>
          <a:bodyPr/>
          <a:lstStyle/>
          <a:p>
            <a:r>
              <a:rPr lang="tr-TR" sz="2800" b="1" i="0" u="none" strike="noStrike" cap="none" dirty="0">
                <a:solidFill>
                  <a:srgbClr val="C00000"/>
                </a:solidFill>
                <a:latin typeface="Arial"/>
                <a:ea typeface="Arial"/>
                <a:cs typeface="Arial"/>
                <a:sym typeface="Arial"/>
              </a:rPr>
              <a:t>Staj Dersleri</a:t>
            </a:r>
            <a:br>
              <a:rPr lang="tr-TR" sz="2800" b="1" i="0" u="none" strike="noStrike" cap="none" dirty="0">
                <a:solidFill>
                  <a:srgbClr val="C00000"/>
                </a:solidFill>
                <a:latin typeface="Arial"/>
                <a:ea typeface="Arial"/>
                <a:cs typeface="Arial"/>
                <a:sym typeface="Arial"/>
              </a:rPr>
            </a:br>
            <a:endParaRPr lang="en-GB" dirty="0"/>
          </a:p>
        </p:txBody>
      </p:sp>
      <p:sp>
        <p:nvSpPr>
          <p:cNvPr id="3" name="Text Placeholder 2">
            <a:extLst>
              <a:ext uri="{FF2B5EF4-FFF2-40B4-BE49-F238E27FC236}">
                <a16:creationId xmlns:a16="http://schemas.microsoft.com/office/drawing/2014/main" id="{03158961-C6BF-42B3-ADF6-A9ADF44A5CEC}"/>
              </a:ext>
            </a:extLst>
          </p:cNvPr>
          <p:cNvSpPr>
            <a:spLocks noGrp="1"/>
          </p:cNvSpPr>
          <p:nvPr>
            <p:ph type="body" idx="1"/>
          </p:nvPr>
        </p:nvSpPr>
        <p:spPr/>
        <p:txBody>
          <a:bodyPr/>
          <a:lstStyle/>
          <a:p>
            <a:r>
              <a:rPr lang="tr-TR" dirty="0">
                <a:latin typeface="Times New Roman" panose="02020603050405020304" pitchFamily="18" charset="0"/>
                <a:cs typeface="Times New Roman" panose="02020603050405020304" pitchFamily="18" charset="0"/>
              </a:rPr>
              <a:t>Staj I-Atölye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MAKSJ401</a:t>
            </a:r>
          </a:p>
          <a:p>
            <a:r>
              <a:rPr lang="tr-TR" dirty="0">
                <a:solidFill>
                  <a:srgbClr val="000000"/>
                </a:solidFill>
                <a:latin typeface="Times New Roman" panose="02020603050405020304" pitchFamily="18" charset="0"/>
              </a:rPr>
              <a:t>Staj II- Alan </a:t>
            </a:r>
            <a:r>
              <a:rPr lang="tr-TR" sz="1800" dirty="0">
                <a:solidFill>
                  <a:srgbClr val="000000"/>
                </a:solidFill>
                <a:effectLst/>
                <a:latin typeface="Times New Roman" panose="02020603050405020304" pitchFamily="18" charset="0"/>
                <a:ea typeface="Times New Roman" panose="02020603050405020304" pitchFamily="18" charset="0"/>
              </a:rPr>
              <a:t>MAKSJ402</a:t>
            </a:r>
          </a:p>
          <a:p>
            <a:r>
              <a:rPr lang="tr-TR" dirty="0">
                <a:solidFill>
                  <a:srgbClr val="000000"/>
                </a:solidFill>
                <a:latin typeface="Times New Roman" panose="02020603050405020304" pitchFamily="18" charset="0"/>
              </a:rPr>
              <a:t>Staj III-İşletme </a:t>
            </a:r>
            <a:r>
              <a:rPr lang="tr-TR" sz="1800" dirty="0">
                <a:solidFill>
                  <a:srgbClr val="000000"/>
                </a:solidFill>
                <a:effectLst/>
                <a:latin typeface="Times New Roman" panose="02020603050405020304" pitchFamily="18" charset="0"/>
                <a:ea typeface="Times New Roman" panose="02020603050405020304" pitchFamily="18" charset="0"/>
              </a:rPr>
              <a:t>MAKSJ404</a:t>
            </a:r>
          </a:p>
          <a:p>
            <a:r>
              <a:rPr lang="tr-TR" dirty="0">
                <a:solidFill>
                  <a:srgbClr val="000000"/>
                </a:solidFill>
                <a:latin typeface="Times New Roman" panose="02020603050405020304" pitchFamily="18" charset="0"/>
              </a:rPr>
              <a:t>Yukarıdaki staj derslerini zorunlu stajınızı tamamladıktan sonraki dönemde almanız gerekmektedir.</a:t>
            </a:r>
          </a:p>
          <a:p>
            <a:r>
              <a:rPr lang="tr-TR" dirty="0">
                <a:solidFill>
                  <a:srgbClr val="000000"/>
                </a:solidFill>
                <a:latin typeface="Times New Roman" panose="02020603050405020304" pitchFamily="18" charset="0"/>
              </a:rPr>
              <a:t>Dönem içerisinde gerekli şartları sağladığınız takdirde zorunlu stajınızı yapıyorsanız ve staj defterinizi dönem sonuna kadar teslim edebilecekseniz staj dersinizi alınız. Aksi takdirde yaz okulu ya da sonraki dönemde dersi almanız gerekmektedir.</a:t>
            </a:r>
            <a:endParaRPr lang="en-GB" dirty="0"/>
          </a:p>
        </p:txBody>
      </p:sp>
      <p:sp>
        <p:nvSpPr>
          <p:cNvPr id="4" name="Slide Number Placeholder 3">
            <a:extLst>
              <a:ext uri="{FF2B5EF4-FFF2-40B4-BE49-F238E27FC236}">
                <a16:creationId xmlns:a16="http://schemas.microsoft.com/office/drawing/2014/main" id="{25D0A761-1C5D-401E-8E4F-E7751150EB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a:t>
            </a:fld>
            <a:endParaRPr lang="tr-TR"/>
          </a:p>
        </p:txBody>
      </p:sp>
    </p:spTree>
    <p:extLst>
      <p:ext uri="{BB962C8B-B14F-4D97-AF65-F5344CB8AC3E}">
        <p14:creationId xmlns:p14="http://schemas.microsoft.com/office/powerpoint/2010/main" val="22007657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3" name="Google Shape;63;p2"/>
          <p:cNvSpPr txBox="1"/>
          <p:nvPr/>
        </p:nvSpPr>
        <p:spPr>
          <a:xfrm>
            <a:off x="0" y="302341"/>
            <a:ext cx="6877576" cy="2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dirty="0">
                <a:solidFill>
                  <a:srgbClr val="C00000"/>
                </a:solidFill>
                <a:latin typeface="Arial"/>
                <a:ea typeface="Arial"/>
                <a:cs typeface="Arial"/>
                <a:sym typeface="Arial"/>
              </a:rPr>
              <a:t>Staj Akış Çizelgesi</a:t>
            </a:r>
            <a:endParaRPr sz="2000" b="1" i="0" u="none" strike="noStrike" cap="none" dirty="0">
              <a:solidFill>
                <a:srgbClr val="C00000"/>
              </a:solidFill>
              <a:latin typeface="Arial"/>
              <a:ea typeface="Arial"/>
              <a:cs typeface="Arial"/>
              <a:sym typeface="Arial"/>
            </a:endParaRPr>
          </a:p>
        </p:txBody>
      </p:sp>
      <p:sp>
        <p:nvSpPr>
          <p:cNvPr id="64" name="Google Shape;64;p2"/>
          <p:cNvSpPr txBox="1"/>
          <p:nvPr/>
        </p:nvSpPr>
        <p:spPr>
          <a:xfrm>
            <a:off x="272718" y="1060465"/>
            <a:ext cx="6784099" cy="4599426"/>
          </a:xfrm>
          <a:prstGeom prst="rect">
            <a:avLst/>
          </a:prstGeom>
          <a:noFill/>
          <a:ln>
            <a:noFill/>
          </a:ln>
        </p:spPr>
        <p:txBody>
          <a:bodyPr spcFirstLastPara="1" wrap="square" lIns="91425" tIns="91425" rIns="91425" bIns="91425" anchor="t" anchorCtr="0">
            <a:noAutofit/>
          </a:bodyPr>
          <a:lstStyle/>
          <a:p>
            <a:pPr marL="114300" marR="0" lvl="0" algn="l" rtl="0">
              <a:lnSpc>
                <a:spcPct val="150000"/>
              </a:lnSpc>
              <a:spcBef>
                <a:spcPts val="0"/>
              </a:spcBef>
              <a:spcAft>
                <a:spcPts val="0"/>
              </a:spcAft>
              <a:buClr>
                <a:srgbClr val="000000"/>
              </a:buClr>
              <a:buSzPts val="1800"/>
            </a:pPr>
            <a:endParaRPr lang="tr-TR" sz="1800" dirty="0"/>
          </a:p>
          <a:p>
            <a:pPr marL="114300" marR="0" lvl="0" algn="l" rtl="0">
              <a:lnSpc>
                <a:spcPct val="150000"/>
              </a:lnSpc>
              <a:spcBef>
                <a:spcPts val="0"/>
              </a:spcBef>
              <a:spcAft>
                <a:spcPts val="0"/>
              </a:spcAft>
              <a:buClr>
                <a:srgbClr val="000000"/>
              </a:buClr>
              <a:buSzPts val="1800"/>
            </a:pPr>
            <a:endParaRPr lang="tr-TR" sz="1800" dirty="0"/>
          </a:p>
        </p:txBody>
      </p:sp>
      <p:sp>
        <p:nvSpPr>
          <p:cNvPr id="6" name="Google Shape;55;p1">
            <a:extLst>
              <a:ext uri="{FF2B5EF4-FFF2-40B4-BE49-F238E27FC236}">
                <a16:creationId xmlns:a16="http://schemas.microsoft.com/office/drawing/2014/main" id="{50A5FFD4-3C8C-4BBD-8EAD-BD63285CC607}"/>
              </a:ext>
            </a:extLst>
          </p:cNvPr>
          <p:cNvSpPr txBox="1"/>
          <p:nvPr/>
        </p:nvSpPr>
        <p:spPr>
          <a:xfrm>
            <a:off x="7056818" y="843587"/>
            <a:ext cx="2070714" cy="519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TR" b="1" i="0" u="none" strike="noStrike" cap="none" dirty="0">
                <a:solidFill>
                  <a:srgbClr val="B00000"/>
                </a:solidFill>
                <a:latin typeface="Arial"/>
                <a:ea typeface="Arial"/>
                <a:cs typeface="Arial"/>
                <a:sym typeface="Arial"/>
              </a:rPr>
              <a:t>Mühendislik Fakültesi</a:t>
            </a:r>
            <a:endParaRPr b="1" i="0" u="none" strike="noStrike" cap="none" dirty="0">
              <a:solidFill>
                <a:srgbClr val="B00000"/>
              </a:solidFill>
              <a:latin typeface="Arial"/>
              <a:ea typeface="Arial"/>
              <a:cs typeface="Arial"/>
              <a:sym typeface="Arial"/>
            </a:endParaRPr>
          </a:p>
        </p:txBody>
      </p:sp>
      <p:sp>
        <p:nvSpPr>
          <p:cNvPr id="7" name="Google Shape;55;p1">
            <a:extLst>
              <a:ext uri="{FF2B5EF4-FFF2-40B4-BE49-F238E27FC236}">
                <a16:creationId xmlns:a16="http://schemas.microsoft.com/office/drawing/2014/main" id="{D5CD4F35-6DE3-49C7-8657-8B8C82E21AED}"/>
              </a:ext>
            </a:extLst>
          </p:cNvPr>
          <p:cNvSpPr txBox="1"/>
          <p:nvPr/>
        </p:nvSpPr>
        <p:spPr>
          <a:xfrm>
            <a:off x="7244683" y="1098660"/>
            <a:ext cx="1694984" cy="373073"/>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tr-TR" sz="1200" b="1" dirty="0">
                <a:solidFill>
                  <a:srgbClr val="C00000"/>
                </a:solidFill>
              </a:rPr>
              <a:t>Makine Mühendisliği</a:t>
            </a:r>
          </a:p>
        </p:txBody>
      </p:sp>
      <p:sp>
        <p:nvSpPr>
          <p:cNvPr id="2" name="Slayt Numarası Yer Tutucusu 1">
            <a:extLst>
              <a:ext uri="{FF2B5EF4-FFF2-40B4-BE49-F238E27FC236}">
                <a16:creationId xmlns:a16="http://schemas.microsoft.com/office/drawing/2014/main" id="{3288E69E-555D-47D0-A68C-1DFE8A582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9</a:t>
            </a:fld>
            <a:endParaRPr lang="tr-TR"/>
          </a:p>
        </p:txBody>
      </p:sp>
      <p:pic>
        <p:nvPicPr>
          <p:cNvPr id="9" name="Resim 8">
            <a:extLst>
              <a:ext uri="{FF2B5EF4-FFF2-40B4-BE49-F238E27FC236}">
                <a16:creationId xmlns:a16="http://schemas.microsoft.com/office/drawing/2014/main" id="{AE5B41D9-6DCC-47B4-999E-8561E0EFCD0D}"/>
              </a:ext>
            </a:extLst>
          </p:cNvPr>
          <p:cNvPicPr>
            <a:picLocks noChangeAspect="1"/>
          </p:cNvPicPr>
          <p:nvPr/>
        </p:nvPicPr>
        <p:blipFill rotWithShape="1">
          <a:blip r:embed="rId4"/>
          <a:srcRect l="28240" t="31988" r="27500" b="7242"/>
          <a:stretch/>
        </p:blipFill>
        <p:spPr>
          <a:xfrm>
            <a:off x="16468" y="596641"/>
            <a:ext cx="5400000" cy="4170681"/>
          </a:xfrm>
          <a:prstGeom prst="rect">
            <a:avLst/>
          </a:prstGeom>
        </p:spPr>
      </p:pic>
      <p:grpSp>
        <p:nvGrpSpPr>
          <p:cNvPr id="8" name="Grup 7">
            <a:extLst>
              <a:ext uri="{FF2B5EF4-FFF2-40B4-BE49-F238E27FC236}">
                <a16:creationId xmlns:a16="http://schemas.microsoft.com/office/drawing/2014/main" id="{6DB75988-1222-4114-99CE-935E9F8EA4CD}"/>
              </a:ext>
            </a:extLst>
          </p:cNvPr>
          <p:cNvGrpSpPr/>
          <p:nvPr/>
        </p:nvGrpSpPr>
        <p:grpSpPr>
          <a:xfrm>
            <a:off x="4613068" y="2230405"/>
            <a:ext cx="4514464" cy="3059968"/>
            <a:chOff x="4356818" y="2655032"/>
            <a:chExt cx="4514464" cy="3059968"/>
          </a:xfrm>
        </p:grpSpPr>
        <p:pic>
          <p:nvPicPr>
            <p:cNvPr id="10" name="Resim 9">
              <a:extLst>
                <a:ext uri="{FF2B5EF4-FFF2-40B4-BE49-F238E27FC236}">
                  <a16:creationId xmlns:a16="http://schemas.microsoft.com/office/drawing/2014/main" id="{EE6DECD9-D801-4483-BA16-20791BA1EFD1}"/>
                </a:ext>
              </a:extLst>
            </p:cNvPr>
            <p:cNvPicPr>
              <a:picLocks noChangeAspect="1"/>
            </p:cNvPicPr>
            <p:nvPr/>
          </p:nvPicPr>
          <p:blipFill rotWithShape="1">
            <a:blip r:embed="rId5"/>
            <a:srcRect l="32481" t="40034" r="31585" b="16666"/>
            <a:stretch/>
          </p:blipFill>
          <p:spPr>
            <a:xfrm>
              <a:off x="4356818" y="2655032"/>
              <a:ext cx="4514464" cy="3059968"/>
            </a:xfrm>
            <a:prstGeom prst="rect">
              <a:avLst/>
            </a:prstGeom>
          </p:spPr>
        </p:pic>
        <p:sp>
          <p:nvSpPr>
            <p:cNvPr id="5" name="Dikdörtgen 4">
              <a:extLst>
                <a:ext uri="{FF2B5EF4-FFF2-40B4-BE49-F238E27FC236}">
                  <a16:creationId xmlns:a16="http://schemas.microsoft.com/office/drawing/2014/main" id="{01D37637-2A45-4FE5-BFF5-E117360380D9}"/>
                </a:ext>
              </a:extLst>
            </p:cNvPr>
            <p:cNvSpPr/>
            <p:nvPr/>
          </p:nvSpPr>
          <p:spPr>
            <a:xfrm>
              <a:off x="8438812" y="4540283"/>
              <a:ext cx="432470" cy="111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1" name="Ok: Sağ 10">
            <a:extLst>
              <a:ext uri="{FF2B5EF4-FFF2-40B4-BE49-F238E27FC236}">
                <a16:creationId xmlns:a16="http://schemas.microsoft.com/office/drawing/2014/main" id="{8AADAFE0-F7DD-4171-A03B-4FCE444D9BDC}"/>
              </a:ext>
            </a:extLst>
          </p:cNvPr>
          <p:cNvSpPr/>
          <p:nvPr/>
        </p:nvSpPr>
        <p:spPr>
          <a:xfrm>
            <a:off x="3886200" y="1285196"/>
            <a:ext cx="726868" cy="315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51DA8BCE-3F10-4612-B968-2159922D67CE}"/>
              </a:ext>
            </a:extLst>
          </p:cNvPr>
          <p:cNvSpPr txBox="1"/>
          <p:nvPr/>
        </p:nvSpPr>
        <p:spPr>
          <a:xfrm>
            <a:off x="4628906" y="1271813"/>
            <a:ext cx="2521844" cy="307777"/>
          </a:xfrm>
          <a:prstGeom prst="rect">
            <a:avLst/>
          </a:prstGeom>
          <a:noFill/>
        </p:spPr>
        <p:txBody>
          <a:bodyPr wrap="none" rtlCol="0">
            <a:spAutoFit/>
          </a:bodyPr>
          <a:lstStyle/>
          <a:p>
            <a:r>
              <a:rPr lang="tr-TR" dirty="0"/>
              <a:t>http://mmstaj.eskisehir.edu.tr</a:t>
            </a:r>
          </a:p>
        </p:txBody>
      </p:sp>
    </p:spTree>
    <p:extLst>
      <p:ext uri="{BB962C8B-B14F-4D97-AF65-F5344CB8AC3E}">
        <p14:creationId xmlns:p14="http://schemas.microsoft.com/office/powerpoint/2010/main" val="3787418206"/>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5137</TotalTime>
  <Words>1778</Words>
  <Application>Microsoft Office PowerPoint</Application>
  <PresentationFormat>On-screen Show (16:10)</PresentationFormat>
  <Paragraphs>233</Paragraphs>
  <Slides>23</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Staj Dersleri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Mühendislik Fakültesi</dc:creator>
  <cp:lastModifiedBy>Fikret YAMAN</cp:lastModifiedBy>
  <cp:revision>392</cp:revision>
  <dcterms:modified xsi:type="dcterms:W3CDTF">2025-05-23T13:40:37Z</dcterms:modified>
</cp:coreProperties>
</file>