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5" r:id="rId4"/>
    <p:sldId id="272" r:id="rId5"/>
    <p:sldId id="281" r:id="rId6"/>
    <p:sldId id="282" r:id="rId7"/>
    <p:sldId id="283" r:id="rId8"/>
    <p:sldId id="276" r:id="rId9"/>
    <p:sldId id="279" r:id="rId10"/>
    <p:sldId id="274" r:id="rId11"/>
    <p:sldId id="277" r:id="rId12"/>
    <p:sldId id="278" r:id="rId13"/>
    <p:sldId id="280" r:id="rId14"/>
    <p:sldId id="284" r:id="rId15"/>
    <p:sldId id="291" r:id="rId16"/>
    <p:sldId id="285" r:id="rId17"/>
    <p:sldId id="286" r:id="rId18"/>
    <p:sldId id="287" r:id="rId19"/>
    <p:sldId id="288" r:id="rId20"/>
    <p:sldId id="289" r:id="rId21"/>
    <p:sldId id="290" r:id="rId22"/>
    <p:sldId id="271" r:id="rId23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j8sc88lJobv8IsTEfzrK7AzIqS+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AT Sezgin" initials="FS" lastIdx="2" clrIdx="0">
    <p:extLst>
      <p:ext uri="{19B8F6BF-5375-455C-9EA6-DF929625EA0E}">
        <p15:presenceInfo xmlns:p15="http://schemas.microsoft.com/office/powerpoint/2012/main" userId="2b2fca9646a8f5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6349" autoAdjust="0"/>
  </p:normalViewPr>
  <p:slideViewPr>
    <p:cSldViewPr snapToGrid="0">
      <p:cViewPr varScale="1">
        <p:scale>
          <a:sx n="130" d="100"/>
          <a:sy n="130" d="100"/>
        </p:scale>
        <p:origin x="1392" y="126"/>
      </p:cViewPr>
      <p:guideLst>
        <p:guide orient="horz" pos="7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51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93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91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32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6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84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872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201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65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055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72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486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6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5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44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85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93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37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zyonergenc.com/" TargetMode="External"/><Relationship Id="rId5" Type="http://schemas.openxmlformats.org/officeDocument/2006/relationships/hyperlink" Target="https://www.kariyer.net/" TargetMode="External"/><Relationship Id="rId4" Type="http://schemas.openxmlformats.org/officeDocument/2006/relationships/hyperlink" Target="https://kariyerkapisi.cbiko.gov.t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inkom.anadolu.edu.t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uib.eskisehir.edu.tr/t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sezgin@eskisehir.edu.t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2978908"/>
            <a:ext cx="9144000" cy="71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2400" b="1" dirty="0">
                <a:solidFill>
                  <a:srgbClr val="FFFFFF"/>
                </a:solidFill>
              </a:rPr>
              <a:t>Makine Mühendisliği Stajları</a:t>
            </a:r>
            <a:endParaRPr lang="tr-TR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8A5F5D0E-524A-407E-9370-F97A11D407E5}"/>
              </a:ext>
            </a:extLst>
          </p:cNvPr>
          <p:cNvSpPr txBox="1"/>
          <p:nvPr/>
        </p:nvSpPr>
        <p:spPr>
          <a:xfrm>
            <a:off x="2996009" y="2597937"/>
            <a:ext cx="3151981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sz="2000"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A0B126C6-BF06-4B2D-B3AF-23202EAC7A1C}"/>
              </a:ext>
            </a:extLst>
          </p:cNvPr>
          <p:cNvSpPr txBox="1"/>
          <p:nvPr/>
        </p:nvSpPr>
        <p:spPr>
          <a:xfrm>
            <a:off x="1" y="5113327"/>
            <a:ext cx="3779520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8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30F89307-FEE0-449D-9FD8-4EC7D2C0DFCB}"/>
              </a:ext>
            </a:extLst>
          </p:cNvPr>
          <p:cNvSpPr txBox="1"/>
          <p:nvPr/>
        </p:nvSpPr>
        <p:spPr>
          <a:xfrm>
            <a:off x="6993921" y="5154640"/>
            <a:ext cx="2150079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800" b="1" dirty="0">
                <a:solidFill>
                  <a:srgbClr val="C00000"/>
                </a:solidFill>
              </a:rPr>
              <a:t>Staj Bilgilendirme</a:t>
            </a:r>
          </a:p>
        </p:txBody>
      </p:sp>
      <p:sp>
        <p:nvSpPr>
          <p:cNvPr id="14" name="Google Shape;56;p1">
            <a:extLst>
              <a:ext uri="{FF2B5EF4-FFF2-40B4-BE49-F238E27FC236}">
                <a16:creationId xmlns:a16="http://schemas.microsoft.com/office/drawing/2014/main" id="{2C13D417-7B9B-4649-9C58-89D59ADF5F65}"/>
              </a:ext>
            </a:extLst>
          </p:cNvPr>
          <p:cNvSpPr txBox="1"/>
          <p:nvPr/>
        </p:nvSpPr>
        <p:spPr>
          <a:xfrm>
            <a:off x="2192985" y="3468092"/>
            <a:ext cx="4569150" cy="105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1600" dirty="0">
                <a:solidFill>
                  <a:srgbClr val="FFFFFF"/>
                </a:solidFill>
              </a:rPr>
              <a:t>Prof. </a:t>
            </a:r>
            <a:r>
              <a:rPr lang="pt-BR" sz="1600" dirty="0">
                <a:solidFill>
                  <a:srgbClr val="FFFFFF"/>
                </a:solidFill>
              </a:rPr>
              <a:t>Dr. </a:t>
            </a:r>
            <a:r>
              <a:rPr lang="tr-TR" sz="1600" dirty="0">
                <a:solidFill>
                  <a:srgbClr val="FFFFFF"/>
                </a:solidFill>
              </a:rPr>
              <a:t>Oğuz ÇOLAK</a:t>
            </a:r>
          </a:p>
          <a:p>
            <a:pPr lvl="0" algn="ctr"/>
            <a:r>
              <a:rPr lang="tr-TR" sz="1600" dirty="0">
                <a:solidFill>
                  <a:srgbClr val="FFFFFF"/>
                </a:solidFill>
              </a:rPr>
              <a:t>Bölüm Staj Komisyonu Başkanı</a:t>
            </a:r>
          </a:p>
          <a:p>
            <a:pPr lvl="0" algn="ctr"/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31FA48F-2AAE-4251-9196-FD97464215A4}"/>
              </a:ext>
            </a:extLst>
          </p:cNvPr>
          <p:cNvSpPr txBox="1"/>
          <p:nvPr/>
        </p:nvSpPr>
        <p:spPr>
          <a:xfrm>
            <a:off x="161495" y="4154407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Bölüm Staj Komisyonu Üyesi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Doç. Dr. Tolga YASA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5A5D09-B639-456A-8058-9773B67D32CB}"/>
              </a:ext>
            </a:extLst>
          </p:cNvPr>
          <p:cNvSpPr txBox="1"/>
          <p:nvPr/>
        </p:nvSpPr>
        <p:spPr>
          <a:xfrm>
            <a:off x="6657422" y="4154407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Bölüm Staj Komisyonu Üyesi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Doç. Dr. İrfan KAYA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31838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dirty="0">
                <a:solidFill>
                  <a:srgbClr val="C00000"/>
                </a:solidFill>
              </a:rPr>
              <a:t>Staj Belgelerinin Teslimi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457073" y="1058424"/>
            <a:ext cx="695399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yapacağı işletmeyi seçen ve onay alan öğrenci belgelerini en az 21 gün önceden ayarlamalıdır.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belgeleri her hafta Pazartesi günü staj komisyonuna onaya gitmektedir. Bu nedenle belgelerin en geç önceki haftanın Cuma gününe kadar </a:t>
            </a:r>
            <a:r>
              <a:rPr lang="tr-TR" sz="1800" b="1" dirty="0"/>
              <a:t>Ar. Gör. Fırat Sezgin’e </a:t>
            </a:r>
            <a:r>
              <a:rPr lang="tr-TR" sz="1800" dirty="0"/>
              <a:t>elden teslim edilmesi gereklidir.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Öğrencinin onaylı belgeleri dekanlığa gönderilir.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Stajı onaylanan öğrencinin sigorta işlemleri dekanlık tarafından yapılıp belirttiği mail adresine işe giriş bildirgesi gönderilir ve bu belge staj yapılan iş yerine teslim edilir.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Başvuru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Belgeleri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11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AF1E54-AAD1-484D-B839-F8546DB0F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06" y="0"/>
            <a:ext cx="3863959" cy="5715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20B0893-6873-4D7C-B8CC-E62AC292E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5000"/>
            <a:ext cx="2547693" cy="36000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393BBA6-F4E5-4658-A5AA-1E71542C2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307" y="2115000"/>
            <a:ext cx="2547693" cy="36000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BEF502F6-E28D-473B-8558-5E354E461545}"/>
              </a:ext>
            </a:extLst>
          </p:cNvPr>
          <p:cNvSpPr txBox="1"/>
          <p:nvPr/>
        </p:nvSpPr>
        <p:spPr>
          <a:xfrm>
            <a:off x="595642" y="1666286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Pandemi Dönemi</a:t>
            </a:r>
          </a:p>
          <a:p>
            <a:pPr algn="ctr"/>
            <a:r>
              <a:rPr lang="tr-TR" dirty="0"/>
              <a:t>FormF1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E6DCBEC-4F33-4609-B69B-8CA35EDBA9E7}"/>
              </a:ext>
            </a:extLst>
          </p:cNvPr>
          <p:cNvSpPr txBox="1"/>
          <p:nvPr/>
        </p:nvSpPr>
        <p:spPr>
          <a:xfrm>
            <a:off x="7312955" y="1666286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Pandemi Dönemi</a:t>
            </a:r>
          </a:p>
          <a:p>
            <a:pPr algn="ctr"/>
            <a:r>
              <a:rPr lang="tr-TR" dirty="0"/>
              <a:t>Form F2</a:t>
            </a:r>
          </a:p>
        </p:txBody>
      </p:sp>
    </p:spTree>
    <p:extLst>
      <p:ext uri="{BB962C8B-B14F-4D97-AF65-F5344CB8AC3E}">
        <p14:creationId xmlns:p14="http://schemas.microsoft.com/office/powerpoint/2010/main" val="7591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Defterleri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12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defterleri bilimsel bir şekilde yazılmalı ve </a:t>
            </a:r>
            <a:r>
              <a:rPr lang="tr-TR" sz="1800" b="1" dirty="0"/>
              <a:t>Staj yönergesinde</a:t>
            </a:r>
            <a:r>
              <a:rPr lang="tr-TR" sz="1800" dirty="0"/>
              <a:t> belirten kurallara uymalıdır. Yoksa stajı geçersiz sayılır.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Tarihler eksiksiz bir şekilde olmalı ve her bir sayfa imzalanıp kaşelenmelidir.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Tüm defter bilgisayar ortamında yazılmalı, gerekli olan teknik resimler CAD programı ile yapılmalıdır.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defterlerinde mühendislik terimleri, şekiller ve birimler düzgün bir şekilde kullanılmalıdır.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Defterlerde firmaların gizlilik ilkelerine ve etik kurallarına uyulmalıdır.</a:t>
            </a:r>
          </a:p>
        </p:txBody>
      </p:sp>
    </p:spTree>
    <p:extLst>
      <p:ext uri="{BB962C8B-B14F-4D97-AF65-F5344CB8AC3E}">
        <p14:creationId xmlns:p14="http://schemas.microsoft.com/office/powerpoint/2010/main" val="22891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Bitirme Formları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13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defteri yanında Değerlendirme formu ve yoklama listesi teslim edilmelidir. Yoklamaya </a:t>
            </a:r>
            <a:r>
              <a:rPr lang="tr-TR" sz="1800" b="1" dirty="0"/>
              <a:t>öğrenci kendi imzasını atar ve en son iş yerinde staj sorumlusuna onaylatır.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Belgelerin tesliminde </a:t>
            </a:r>
            <a:r>
              <a:rPr lang="tr-TR" sz="1800" b="1" dirty="0"/>
              <a:t>değerlendirme formu kapalı bir zarf </a:t>
            </a:r>
            <a:r>
              <a:rPr lang="tr-TR" sz="1800" dirty="0"/>
              <a:t>içerisinde teslim edilmelidir.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2806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Önemli Tarihler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14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Kurumsal firmalar yaz stajları için başvuruları sonbahar döneminde almaya başlamaktadır. Bunları takip etmeniz ve olabildiğince hızlı bir şekilde başvurmanız gereklidir.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belgelerinin teslimini dönem içerisinde bölüm yaparken yaz tatili içerisinde staj bulmanız durumunda belgenin dekanlığa teslim işlemlerini kendiniz halletmelisiniz. Bu nedenle işlemlerinizi dönem sona ermeden 30 gün önce başlatmalısınız.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Raporların ve defterlerin son teslimi bölüm tarafından sizlere ilan edilecektir.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7919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Önemli Siteler ve Kuruluşlar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15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72539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800" dirty="0"/>
              <a:t>Staj yeri ararken bir çok kuruluş ve </a:t>
            </a:r>
            <a:r>
              <a:rPr lang="tr-TR" sz="1800" dirty="0" err="1"/>
              <a:t>websitesi</a:t>
            </a:r>
            <a:r>
              <a:rPr lang="tr-TR" sz="1800" dirty="0"/>
              <a:t> site staj bulmanızda yardımcı olabilir.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Eskişehir Makine Mühendisleri Odası: MMO Eskişehir şubesi Eskişehir içi ve etrafında size staj yeri bulma konusunda yardımcı olabilir. </a:t>
            </a:r>
            <a:r>
              <a:rPr lang="tr-TR" sz="1800" dirty="0">
                <a:solidFill>
                  <a:srgbClr val="0070C0"/>
                </a:solidFill>
              </a:rPr>
              <a:t>eskisehir@mmo.org.tr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800" dirty="0"/>
              <a:t>     (</a:t>
            </a:r>
            <a:r>
              <a:rPr lang="tr-TR" sz="1800" dirty="0">
                <a:solidFill>
                  <a:srgbClr val="0070C0"/>
                </a:solidFill>
              </a:rPr>
              <a:t>https://www.mmo.org.tr/eskisehir</a:t>
            </a:r>
            <a:r>
              <a:rPr lang="tr-TR" sz="1800" dirty="0"/>
              <a:t>)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Cumhurbaşkanlığı Staj Programı = Kariyer Kapısı (</a:t>
            </a:r>
            <a:r>
              <a:rPr lang="tr-TR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https://kariyerkapisi.cbiko.gov.tr/</a:t>
            </a:r>
            <a:r>
              <a:rPr lang="tr-TR" sz="1800" dirty="0">
                <a:solidFill>
                  <a:srgbClr val="0070C0"/>
                </a:solidFill>
              </a:rPr>
              <a:t>)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Kariyer Net : </a:t>
            </a:r>
            <a:r>
              <a:rPr lang="tr-TR" sz="1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https://www.kariyer.net/</a:t>
            </a:r>
            <a:endParaRPr lang="tr-TR" sz="1800" dirty="0">
              <a:solidFill>
                <a:srgbClr val="0070C0"/>
              </a:solidFill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 err="1"/>
              <a:t>Vizyoner</a:t>
            </a:r>
            <a:r>
              <a:rPr lang="tr-TR" sz="1800" dirty="0"/>
              <a:t> Genç = Savunma Sanayi için staj başvuruları genellikler </a:t>
            </a:r>
            <a:r>
              <a:rPr lang="tr-TR" sz="18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https://vizyonergenc.com/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/>
              <a:t>adresinden yapılmaktadır.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095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Sıkça Sorulan Sorular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16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1. Dönem içerisinde staj yapabilir miyim?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Dönem içerisinde eğer 3 iş günü boşluğunuz bulunuyorsa staj yapabilirsiniz.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2. Stajımı ikiye bölüp yapabilir miyim?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Hayır, stajlar ikiye bölünüp yapılmamaktadır. Staja başladığınızda stajı bitirmelisiniz aksi takdirde geçersiz sayılmaktadır.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3. İşyeri herhangi bir nedenden izin yaptı, ara verdi. Ne yapmalıyım?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İşyeri açıldığında bu verilen izin günlerini telafi etmelisiniz. Bu durumu staj komisyonuna bilgi vermelisiniz.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4. Staj belgelerimi tam olarak ne zaman teslim etmeliyim?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Staj başvuru belgelerini iş yerinden onay aldıktan sonra bölümde yapılan duyuruya göre teslim edebilirsiniz. Stajınız onay almadan önce staj belgelerini teslim etmeyiniz.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5. Staj raporu kaç sayfa olmalı?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Staj raporunuz en az staj yaptığınız gün sayısı kadar olmalıdır.</a:t>
            </a: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100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Sıkça Sorulan Sorular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17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6. Cumartesi günleri staj yapabilir miyim?</a:t>
            </a:r>
            <a:br>
              <a:rPr lang="tr-TR" b="1" dirty="0"/>
            </a:br>
            <a:r>
              <a:rPr lang="tr-TR" dirty="0"/>
              <a:t>Eğer staj yaptığınız iş yeri Cumartesi günü tam gün mesai yapıyorsa Cumartesi günleri, iş yerinden yazı almak koşuluyla staj yapabilirsiniz</a:t>
            </a:r>
            <a:r>
              <a:rPr lang="tr-TR" b="1" dirty="0"/>
              <a:t>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b="1" dirty="0"/>
              <a:t>7. Staj tarihlerimi yanlış hesapladım ve staj sürem az kaldı ne yapabilirim?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dirty="0"/>
              <a:t>Staj tarihleri hesaplama öğrenci sorumluluğundadır. Geç </a:t>
            </a:r>
            <a:r>
              <a:rPr lang="tr-TR" dirty="0" err="1"/>
              <a:t>farkederseniz</a:t>
            </a:r>
            <a:r>
              <a:rPr lang="tr-TR" dirty="0"/>
              <a:t> stajınız geçersiz sayılır bu nedenle bunlara dikkat ediniz. Erken </a:t>
            </a:r>
            <a:r>
              <a:rPr lang="tr-TR" dirty="0" err="1"/>
              <a:t>farketmeniz</a:t>
            </a:r>
            <a:r>
              <a:rPr lang="tr-TR" dirty="0"/>
              <a:t> durumunda dekanlığı bilgilendirerek staj sigortanızı gerekli olduğu kadar uzatabilirsiniz.</a:t>
            </a:r>
          </a:p>
        </p:txBody>
      </p:sp>
    </p:spTree>
    <p:extLst>
      <p:ext uri="{BB962C8B-B14F-4D97-AF65-F5344CB8AC3E}">
        <p14:creationId xmlns:p14="http://schemas.microsoft.com/office/powerpoint/2010/main" val="3782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Proje Tabanlı Staj (PTS)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18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62924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200" dirty="0"/>
              <a:t>Firmaların faaliyetleri doğrultusunda tasarlanan projelerin hayata geçirilebilmesi amacıyla Anadolu Üniversitesi tarafından koordine edilen bir staj programıdır. Bu programa </a:t>
            </a:r>
            <a:r>
              <a:rPr lang="tr-TR" sz="1200" dirty="0" err="1"/>
              <a:t>ESTÜ’nün</a:t>
            </a:r>
            <a:r>
              <a:rPr lang="tr-TR" sz="1200" dirty="0"/>
              <a:t> tüm bölümlerinden öğrenciler stajyer olarak yer alabilmektedir.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200" dirty="0"/>
              <a:t>Proje Tabanlı Staj programı ile;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Staj süresince, size ve projeye destek vermek üzere bir akademik danışman ve endüstriyel danışman belirlenmektedir.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Staj sürecince belirli bir projeye odaklanmakta, süreçlere daha çabuk uyum sağlama ve daha etkin bir staj yapmaktadır.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Firma isteğine bağlı olarak 45 ila 90 gün arasında değişmektedir.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Firmalar başvurusu sürecinde ön eleme mülakat talep edebilmekte buda öğrencinin iş görüşmesi deneyimi elde etmesini sağlamaktadır.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Staj sürecinde öğrenciye ödeme yapılmaktadır.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PTS </a:t>
            </a:r>
            <a:r>
              <a:rPr lang="tr-TR" sz="1200" dirty="0" err="1"/>
              <a:t>lar</a:t>
            </a:r>
            <a:r>
              <a:rPr lang="tr-TR" sz="1200" dirty="0"/>
              <a:t> öğrenciler için oldukça önemli bir süreç olmakla birlikte öğrenciye iş imkanı sunmaktadır.</a:t>
            </a: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200" dirty="0"/>
              <a:t>Detaylı bilgi için </a:t>
            </a:r>
            <a:r>
              <a:rPr lang="tr-TR" sz="1200" dirty="0">
                <a:hlinkClick r:id="rId4"/>
              </a:rPr>
              <a:t>https://arinkom.anadolu.edu.tr/</a:t>
            </a:r>
            <a:r>
              <a:rPr lang="tr-TR" sz="1200" dirty="0"/>
              <a:t> adresi incelenebilir.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E6812BF-96D1-4E9A-9F58-B2C8ABFBE7FB}"/>
              </a:ext>
            </a:extLst>
          </p:cNvPr>
          <p:cNvSpPr txBox="1"/>
          <p:nvPr/>
        </p:nvSpPr>
        <p:spPr>
          <a:xfrm>
            <a:off x="3762682" y="302341"/>
            <a:ext cx="4605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https://arinkom.anadolu.edu.tr/</a:t>
            </a:r>
          </a:p>
        </p:txBody>
      </p:sp>
    </p:spTree>
    <p:extLst>
      <p:ext uri="{BB962C8B-B14F-4D97-AF65-F5344CB8AC3E}">
        <p14:creationId xmlns:p14="http://schemas.microsoft.com/office/powerpoint/2010/main" val="988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Proje Tabanlı Staj (PTS)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19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427576" y="697089"/>
            <a:ext cx="662924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dirty="0"/>
              <a:t>Örnek bir ilan yanda verilmiştir.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dirty="0"/>
              <a:t>Her bir ilanda başvuru için ön koşullar bulunmaktadır. (Not ortalaması yabancı dil vb.)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u="sng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u="sng" dirty="0"/>
              <a:t>PTS duyuruları </a:t>
            </a:r>
            <a:r>
              <a:rPr lang="tr-TR" b="1" u="sng" dirty="0"/>
              <a:t>ARINKOM</a:t>
            </a:r>
            <a:r>
              <a:rPr lang="tr-TR" u="sng" dirty="0"/>
              <a:t> un sitesinden 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u="sng" dirty="0"/>
              <a:t>takip edilmelidir. Ayrıca bölüm sayfalarında duyurular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u="sng" dirty="0"/>
              <a:t>yapılmaktadır.</a:t>
            </a:r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u="sng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u="sng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u="sng" dirty="0"/>
          </a:p>
          <a:p>
            <a:pPr marL="1143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600" b="1" u="sng" dirty="0"/>
              <a:t>PTS duyurularını takip etmenizi ve ilgilendiklerinize başvurmanızı öneririz.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E0475D0-9B6D-4CF3-9BFE-EE93F8F12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5" t="18601" r="24722" b="7242"/>
          <a:stretch/>
        </p:blipFill>
        <p:spPr>
          <a:xfrm>
            <a:off x="4728526" y="1463160"/>
            <a:ext cx="4320000" cy="31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31838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İçindekiler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457073" y="1058424"/>
            <a:ext cx="5390274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Komisyonu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Yapılması gereken stajlar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Staja başlamadan önce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Staj raporları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Öneriler ve bilgiler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Proje tabanlı staj (PTS)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Yurt dışı stajı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7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271335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Yurtdışı Staj (</a:t>
            </a:r>
            <a:r>
              <a:rPr lang="tr-TR" sz="20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Erasmus</a:t>
            </a: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+)</a:t>
            </a: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20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122842" y="706614"/>
            <a:ext cx="662924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Eskişehir Teknik Üniversitesinde yurtdışı staj işlemleriyle Uluslararası İlişkiler Birimi ilgilenmektedir. 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Staj duyuruları yine bu birim sayfasında (</a:t>
            </a:r>
            <a:r>
              <a:rPr lang="tr-TR" sz="1600" dirty="0">
                <a:hlinkClick r:id="rId4"/>
              </a:rPr>
              <a:t>https://uib.eskisehir.edu.tr/tr/</a:t>
            </a:r>
            <a:r>
              <a:rPr lang="tr-TR" sz="1600" dirty="0"/>
              <a:t> ) yapılmaktadır.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Yurtdışında staj yapmak isteyenlerin buralardan duyuruları takip etmesi önem arz etmektedir.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0840FD6-5C57-4641-942A-05DA432AC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808" y="2566247"/>
            <a:ext cx="5040000" cy="31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271335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KAPANIŞ</a:t>
            </a: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21</a:t>
            </a:fld>
            <a:endParaRPr lang="tr-TR"/>
          </a:p>
        </p:txBody>
      </p:sp>
      <p:sp>
        <p:nvSpPr>
          <p:cNvPr id="11" name="Google Shape;64;p2">
            <a:extLst>
              <a:ext uri="{FF2B5EF4-FFF2-40B4-BE49-F238E27FC236}">
                <a16:creationId xmlns:a16="http://schemas.microsoft.com/office/drawing/2014/main" id="{52A9D241-2403-4C01-97C2-9E3E94EE7E6D}"/>
              </a:ext>
            </a:extLst>
          </p:cNvPr>
          <p:cNvSpPr txBox="1"/>
          <p:nvPr/>
        </p:nvSpPr>
        <p:spPr>
          <a:xfrm>
            <a:off x="122842" y="706614"/>
            <a:ext cx="662924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Staj yapmadan önce Bölüm staj yönergesi ve fakülte staj yönergesini dikkatlice okuyunuz.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Proje Tabanlı staj ve yurtdışı staj duyurularını takip ediniz.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Fakülte sayfası, bölüm sayfası, </a:t>
            </a:r>
            <a:r>
              <a:rPr lang="tr-TR" sz="1600" dirty="0" err="1"/>
              <a:t>arınkom</a:t>
            </a:r>
            <a:r>
              <a:rPr lang="tr-TR" sz="1600" dirty="0"/>
              <a:t> sayfasındaki duyuruları takipte kalınız.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Staj başvurularınızı oldukça erken yapınız.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Bulduğunuz kaynaklarda cevabını bulamadığınız sorularınızı bizlere sorabilirsiniz. (</a:t>
            </a:r>
            <a:r>
              <a:rPr lang="tr-TR" sz="1600" dirty="0">
                <a:solidFill>
                  <a:srgbClr val="0070C0"/>
                </a:solidFill>
                <a:hlinkClick r:id="rId4"/>
              </a:rPr>
              <a:t>fsezgin@eskisehir.edu.tr</a:t>
            </a:r>
            <a:r>
              <a:rPr lang="tr-TR" sz="1600" dirty="0"/>
              <a:t>)</a:t>
            </a:r>
          </a:p>
          <a:p>
            <a:pPr marL="4000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tr-TR" sz="1600" dirty="0"/>
              <a:t>Staj defterlerinizi yönergeye uygun bir şekilde güzel bir dille hazırlayınız.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F9FDD79-6AFD-44E2-B461-12DA4E1C2099}"/>
              </a:ext>
            </a:extLst>
          </p:cNvPr>
          <p:cNvSpPr txBox="1"/>
          <p:nvPr/>
        </p:nvSpPr>
        <p:spPr>
          <a:xfrm>
            <a:off x="4391025" y="4781550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Stajlarınızda Başarılar.</a:t>
            </a:r>
          </a:p>
        </p:txBody>
      </p:sp>
    </p:spTree>
    <p:extLst>
      <p:ext uri="{BB962C8B-B14F-4D97-AF65-F5344CB8AC3E}">
        <p14:creationId xmlns:p14="http://schemas.microsoft.com/office/powerpoint/2010/main" val="24884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3117062"/>
            <a:ext cx="9144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4400" b="1" dirty="0">
                <a:solidFill>
                  <a:srgbClr val="FFFFFF"/>
                </a:solidFill>
              </a:rPr>
              <a:t>Dinlediğiniz  İçin Teşekkürler.</a:t>
            </a: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8A5F5D0E-524A-407E-9370-F97A11D407E5}"/>
              </a:ext>
            </a:extLst>
          </p:cNvPr>
          <p:cNvSpPr txBox="1"/>
          <p:nvPr/>
        </p:nvSpPr>
        <p:spPr>
          <a:xfrm>
            <a:off x="2996009" y="2597937"/>
            <a:ext cx="3151981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sz="2000"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6;p1">
            <a:extLst>
              <a:ext uri="{FF2B5EF4-FFF2-40B4-BE49-F238E27FC236}">
                <a16:creationId xmlns:a16="http://schemas.microsoft.com/office/drawing/2014/main" id="{15B22BD4-DC87-49C1-8B9F-EB06D6D78AA2}"/>
              </a:ext>
            </a:extLst>
          </p:cNvPr>
          <p:cNvSpPr txBox="1"/>
          <p:nvPr/>
        </p:nvSpPr>
        <p:spPr>
          <a:xfrm>
            <a:off x="2288849" y="3366212"/>
            <a:ext cx="4566300" cy="117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r-TR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Prof. Dr. Oğuz ÇOLAK</a:t>
            </a:r>
          </a:p>
          <a:p>
            <a:pPr lvl="0" algn="ctr"/>
            <a:r>
              <a:rPr lang="tr-TR" sz="1600" dirty="0" err="1">
                <a:solidFill>
                  <a:srgbClr val="FFFFFF"/>
                </a:solidFill>
              </a:rPr>
              <a:t>oguzcolak</a:t>
            </a:r>
            <a:r>
              <a:rPr lang="pt-BR" sz="1600" dirty="0">
                <a:solidFill>
                  <a:srgbClr val="FFFFFF"/>
                </a:solidFill>
              </a:rPr>
              <a:t>@eskisehir.edu.tr</a:t>
            </a:r>
            <a:endParaRPr lang="pt-BR"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F0C1D9-6823-4B66-AA0B-C32E097041E0}"/>
              </a:ext>
            </a:extLst>
          </p:cNvPr>
          <p:cNvSpPr txBox="1"/>
          <p:nvPr/>
        </p:nvSpPr>
        <p:spPr>
          <a:xfrm>
            <a:off x="932221" y="4263176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Bölüm Staj Komisyonu Üyesi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Doç. Dr. Tolga YASA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0C68C3E-A272-4AA9-9CC4-0265D1ABE372}"/>
              </a:ext>
            </a:extLst>
          </p:cNvPr>
          <p:cNvSpPr txBox="1"/>
          <p:nvPr/>
        </p:nvSpPr>
        <p:spPr>
          <a:xfrm>
            <a:off x="5611860" y="4263176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Bölüm Staj Komisyonu Üyesi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Doç. Dr. İrfan KAYA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31838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Komisyonu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3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DF7B281-99CB-465B-BDAA-CDDD015C9F58}"/>
              </a:ext>
            </a:extLst>
          </p:cNvPr>
          <p:cNvSpPr txBox="1"/>
          <p:nvPr/>
        </p:nvSpPr>
        <p:spPr>
          <a:xfrm>
            <a:off x="3229324" y="1895167"/>
            <a:ext cx="26853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Bölüm Staj Komisyonu Başkanı</a:t>
            </a:r>
          </a:p>
          <a:p>
            <a:pPr algn="ctr"/>
            <a:r>
              <a:rPr lang="tr-TR" dirty="0"/>
              <a:t>Prof. Dr. Oğuz ÇOLAK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1FC79FA-5D85-474A-ACDD-787CC207D862}"/>
              </a:ext>
            </a:extLst>
          </p:cNvPr>
          <p:cNvSpPr txBox="1"/>
          <p:nvPr/>
        </p:nvSpPr>
        <p:spPr>
          <a:xfrm>
            <a:off x="875071" y="3081169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Bölüm Staj Komisyonu Üyesi</a:t>
            </a:r>
          </a:p>
          <a:p>
            <a:pPr algn="ctr"/>
            <a:r>
              <a:rPr lang="tr-TR" dirty="0"/>
              <a:t>Doç. Dr. Tolga YASA</a:t>
            </a: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6277FD7-6737-4CCD-ADF9-EC5E77AF5536}"/>
              </a:ext>
            </a:extLst>
          </p:cNvPr>
          <p:cNvSpPr txBox="1"/>
          <p:nvPr/>
        </p:nvSpPr>
        <p:spPr>
          <a:xfrm>
            <a:off x="5474109" y="3081169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Bölüm Staj Komisyonu Üyesi</a:t>
            </a:r>
          </a:p>
          <a:p>
            <a:pPr algn="ctr"/>
            <a:r>
              <a:rPr lang="tr-TR" dirty="0"/>
              <a:t>Doç. Dr. İrfan KAYA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6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Yapılması Gereken Stajlar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18" y="1060465"/>
            <a:ext cx="6784099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tr-TR" sz="1800" dirty="0"/>
              <a:t>Eskişehir Teknik Üniversitesi Makine Mühendisliği Bölümündeki bütün öğrenciler, 4 yıllık eğitimleri boyunca aşağıda isimleri belirtilen alanlarda toplamda en az 60 işgünü staj yapmakla yükümlüdür.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8DC732D1-DAF1-4DA6-9164-DA1752AF9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16445"/>
              </p:ext>
            </p:extLst>
          </p:nvPr>
        </p:nvGraphicFramePr>
        <p:xfrm>
          <a:off x="848033" y="3130748"/>
          <a:ext cx="7071464" cy="111252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3761694">
                  <a:extLst>
                    <a:ext uri="{9D8B030D-6E8A-4147-A177-3AD203B41FA5}">
                      <a16:colId xmlns:a16="http://schemas.microsoft.com/office/drawing/2014/main" val="2804688647"/>
                    </a:ext>
                  </a:extLst>
                </a:gridCol>
                <a:gridCol w="3309770">
                  <a:extLst>
                    <a:ext uri="{9D8B030D-6E8A-4147-A177-3AD203B41FA5}">
                      <a16:colId xmlns:a16="http://schemas.microsoft.com/office/drawing/2014/main" val="2858737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Staj I: Makine Mühendisliği Atölye Stajı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20 işgünü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95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Staj II: Makine Mühendisliği Alan Stajı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25 işgünü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Staj III: Makine Mühendisliği İşletme Stajı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15 iş günü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1660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B4AE844F-441A-4251-8E5C-72F6C0FAE39A}"/>
              </a:ext>
            </a:extLst>
          </p:cNvPr>
          <p:cNvSpPr txBox="1"/>
          <p:nvPr/>
        </p:nvSpPr>
        <p:spPr>
          <a:xfrm>
            <a:off x="744296" y="4578703"/>
            <a:ext cx="800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ÖNEMLİ: </a:t>
            </a:r>
            <a:r>
              <a:rPr lang="tr-TR" dirty="0"/>
              <a:t>Staj tarihleri hesaplanırken resmi tatiller ve iş yerinin izin yaptığı günler çıkartılmalıdır.</a:t>
            </a:r>
          </a:p>
          <a:p>
            <a:pPr algn="ctr"/>
            <a:r>
              <a:rPr lang="tr-TR" dirty="0"/>
              <a:t>Eğer iş yeri Cumartesi günü tam gün mesai yapıyorsa iş yerinden bunu belirten bir yazı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27340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Yapılması Gereken Stajlar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19" y="972319"/>
            <a:ext cx="6784099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340"/>
              </a:spcBef>
              <a:spcAft>
                <a:spcPts val="0"/>
              </a:spcAft>
              <a:buSzPts val="1200"/>
              <a:tabLst>
                <a:tab pos="90170" algn="l"/>
              </a:tabLst>
            </a:pPr>
            <a:r>
              <a:rPr lang="en-US" sz="1800" b="1" dirty="0" err="1">
                <a:latin typeface="+mn-lt"/>
                <a:ea typeface="Times New Roman" panose="02020603050405020304" pitchFamily="18" charset="0"/>
              </a:rPr>
              <a:t>Staj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 I: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</a:rPr>
              <a:t>Makine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</a:rPr>
              <a:t>Mühendisliği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</a:rPr>
              <a:t>Atölye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n-lt"/>
                <a:ea typeface="Times New Roman" panose="02020603050405020304" pitchFamily="18" charset="0"/>
              </a:rPr>
              <a:t>Stajı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tr-TR" sz="1800" b="1" dirty="0">
                <a:latin typeface="+mn-lt"/>
                <a:ea typeface="Times New Roman" panose="02020603050405020304" pitchFamily="18" charset="0"/>
              </a:rPr>
              <a:t> (20 iş günü)</a:t>
            </a:r>
          </a:p>
          <a:p>
            <a:pPr marL="242570" indent="-228600" algn="just">
              <a:spcBef>
                <a:spcPts val="34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 </a:t>
            </a:r>
            <a:endParaRPr lang="tr-TR" sz="1800" b="1" dirty="0">
              <a:latin typeface="+mn-lt"/>
              <a:ea typeface="Times New Roman" panose="02020603050405020304" pitchFamily="18" charset="0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  <a:tabLst>
                <a:tab pos="657225" algn="l"/>
                <a:tab pos="657860" algn="l"/>
              </a:tabLs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a) 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En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erken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IV.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yarıyılın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sonunda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başlayabilir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endParaRPr lang="tr-TR" sz="1800" dirty="0">
              <a:latin typeface="+mn-lt"/>
              <a:ea typeface="Times New Roman" panose="02020603050405020304" pitchFamily="18" charset="0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  <a:tabLst>
                <a:tab pos="657225" algn="l"/>
                <a:tab pos="657860" algn="l"/>
              </a:tabLs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az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20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işgünü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yapılmak</a:t>
            </a:r>
            <a:r>
              <a:rPr lang="en-US" sz="1800" spc="-75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zorundadır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tr-TR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R="642620" algn="just">
              <a:spcAft>
                <a:spcPts val="0"/>
              </a:spcAf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c) 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Bu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stajda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eğer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bölüm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tarafından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belirlenmiş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kurum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yada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işletmede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program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yapılmış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ise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stajın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kurumda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yapılması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gerekmektedir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Aksi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takdirde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aynı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süreç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içerisinde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yapılacak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işletmede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imalat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atölyesi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yada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üretim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süreci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yer</a:t>
            </a:r>
            <a:r>
              <a:rPr lang="en-US" sz="1800" spc="-75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almalıdır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Bölümün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belirlediği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kurum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dışında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stajını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yapmak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isteyen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öğrenciler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başvurusu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öncesinde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bölüm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staj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komisyonunun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olurunu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almak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zorundadır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 </a:t>
            </a:r>
            <a:endParaRPr lang="tr-TR" sz="1800" dirty="0">
              <a:latin typeface="+mn-lt"/>
              <a:ea typeface="Times New Roman" panose="02020603050405020304" pitchFamily="18" charset="0"/>
            </a:endParaRPr>
          </a:p>
          <a:p>
            <a:pPr marR="642620" algn="just">
              <a:spcBef>
                <a:spcPts val="25"/>
              </a:spcBef>
              <a:spcAft>
                <a:spcPts val="0"/>
              </a:spcAft>
              <a:tabLst>
                <a:tab pos="657860" algn="l"/>
              </a:tabLs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d) 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İşletmede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en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az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makine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mühendisi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veya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ilgili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sektör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dalından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mühendis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çalışıyor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olmalıdır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. </a:t>
            </a:r>
            <a:endParaRPr lang="tr-TR" sz="18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algn="just">
              <a:spcBef>
                <a:spcPts val="25"/>
              </a:spcBef>
              <a:spcAft>
                <a:spcPts val="0"/>
              </a:spcAft>
              <a:tabLst>
                <a:tab pos="657225" algn="l"/>
                <a:tab pos="657860" algn="l"/>
              </a:tabLst>
            </a:pPr>
            <a:r>
              <a:rPr lang="en-US" sz="1800" b="1" dirty="0">
                <a:latin typeface="+mn-lt"/>
                <a:ea typeface="Times New Roman" panose="02020603050405020304" pitchFamily="18" charset="0"/>
              </a:rPr>
              <a:t>e) 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İşletme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yukarıdaki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koşulları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sağlamak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kaydıyla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küçük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orta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büyük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ölçekli</a:t>
            </a:r>
            <a:r>
              <a:rPr lang="en-US" sz="1800" spc="-6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olabilir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>
              <a:latin typeface="+mn-lt"/>
            </a:endParaRP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>
              <a:latin typeface="+mn-lt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5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5D3DEEB-37CF-4717-89C9-9D62C83B1163}"/>
              </a:ext>
            </a:extLst>
          </p:cNvPr>
          <p:cNvSpPr txBox="1"/>
          <p:nvPr/>
        </p:nvSpPr>
        <p:spPr>
          <a:xfrm>
            <a:off x="4869059" y="1419029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/>
              <a:t>İlk olarak Atölye Stajının yapılması zorunludur.</a:t>
            </a:r>
          </a:p>
        </p:txBody>
      </p:sp>
    </p:spTree>
    <p:extLst>
      <p:ext uri="{BB962C8B-B14F-4D97-AF65-F5344CB8AC3E}">
        <p14:creationId xmlns:p14="http://schemas.microsoft.com/office/powerpoint/2010/main" val="27642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Yapılması Gereken Stajlar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3175" y="843587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Staj</a:t>
            </a:r>
            <a:r>
              <a:rPr lang="en-US" b="1" dirty="0"/>
              <a:t> II: </a:t>
            </a:r>
            <a:r>
              <a:rPr lang="en-US" b="1" dirty="0" err="1"/>
              <a:t>Makine</a:t>
            </a:r>
            <a:r>
              <a:rPr lang="en-US" b="1" dirty="0"/>
              <a:t> </a:t>
            </a:r>
            <a:r>
              <a:rPr lang="en-US" b="1" dirty="0" err="1"/>
              <a:t>Mühendisliği</a:t>
            </a:r>
            <a:r>
              <a:rPr lang="en-US" b="1" dirty="0"/>
              <a:t> Alan </a:t>
            </a:r>
            <a:r>
              <a:rPr lang="en-US" b="1" dirty="0" err="1"/>
              <a:t>Stajı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tr-TR" b="1" dirty="0">
                <a:solidFill>
                  <a:schemeClr val="tx1"/>
                </a:solidFill>
              </a:rPr>
              <a:t>(25 iş günü)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Amacı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öğrenciye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mühendisliği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bölümünde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okutulan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derslerin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uygulamasını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gerçekleştirmektir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r-T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Makine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mühendisliği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stajı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mühendisliği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uygulama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alanlarının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öğrenciye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gösterilmesini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sağlamak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amacı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imalat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tasarım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araştırma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geliştirme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kurulum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devreye</a:t>
            </a:r>
            <a:r>
              <a:rPr lang="en-US" dirty="0">
                <a:solidFill>
                  <a:schemeClr val="tx1"/>
                </a:solidFill>
              </a:rPr>
              <a:t> alma </a:t>
            </a:r>
            <a:r>
              <a:rPr lang="en-US" dirty="0" err="1">
                <a:solidFill>
                  <a:schemeClr val="tx1"/>
                </a:solidFill>
              </a:rPr>
              <a:t>alanlarında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faaliyet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gösteren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işletmelerde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yapılarak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öğrenciye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uygulamalı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tecrübesi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kazandırmayı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hedefler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Yapılacak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faaliyet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öğrencinin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aşağıda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listelenen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özellikleri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kazanması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beklenmektedir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Makine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mühendisliği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uygulama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alanlarından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birinde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bilgisi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bilginin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kullanımına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yönelik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ilişkilerin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güçlendirilmesi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Derste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verilen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eğitimin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farklı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alanlardaki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uygulamaları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hakkında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farkındalık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kazanılması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Mevcut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tecrübesinin</a:t>
            </a:r>
            <a:r>
              <a:rPr lang="en-US" dirty="0">
                <a:solidFill>
                  <a:schemeClr val="tx1"/>
                </a:solidFill>
              </a:rPr>
              <a:t> yeni </a:t>
            </a:r>
            <a:r>
              <a:rPr lang="en-US" dirty="0" err="1">
                <a:solidFill>
                  <a:schemeClr val="tx1"/>
                </a:solidFill>
              </a:rPr>
              <a:t>mühendis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adaylarına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aktarılarak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sürekli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iyileşme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sürecinde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üniversite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etkinliğinin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arttırılması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Öğrencinin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sektör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hakkında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sahibi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Öğrencinin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kariyer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planlamasında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bilinç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seviyesinin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arttırılması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Öğrencinin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sektördeki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mühendislik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problemleri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hakkı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sahibi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olması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problemler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ilgili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yaratıcı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çözümleri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eğitim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hayatı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içerisinde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üretebilmesi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altıncı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yarıyılın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sonunda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başlayabilir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Yapılması Gereken Stajlar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3175" y="843587"/>
            <a:ext cx="6877576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 err="1">
                <a:latin typeface="+mn-lt"/>
                <a:ea typeface="Times New Roman" panose="02020603050405020304" pitchFamily="18" charset="0"/>
              </a:rPr>
              <a:t>Staj</a:t>
            </a:r>
            <a:r>
              <a:rPr lang="en-US" sz="1400" b="1" dirty="0">
                <a:latin typeface="+mn-lt"/>
                <a:ea typeface="Times New Roman" panose="02020603050405020304" pitchFamily="18" charset="0"/>
              </a:rPr>
              <a:t> III : </a:t>
            </a:r>
            <a:r>
              <a:rPr lang="en-US" sz="1400" b="1" dirty="0" err="1">
                <a:latin typeface="+mn-lt"/>
                <a:ea typeface="Times New Roman" panose="02020603050405020304" pitchFamily="18" charset="0"/>
              </a:rPr>
              <a:t>Makine</a:t>
            </a:r>
            <a:r>
              <a:rPr lang="en-US" sz="1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+mn-lt"/>
                <a:ea typeface="Times New Roman" panose="02020603050405020304" pitchFamily="18" charset="0"/>
              </a:rPr>
              <a:t>Mühendisliği</a:t>
            </a:r>
            <a:r>
              <a:rPr lang="en-US" sz="1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+mn-lt"/>
                <a:ea typeface="Times New Roman" panose="02020603050405020304" pitchFamily="18" charset="0"/>
              </a:rPr>
              <a:t>İşletme</a:t>
            </a:r>
            <a:r>
              <a:rPr lang="en-US" sz="1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+mn-lt"/>
                <a:ea typeface="Times New Roman" panose="02020603050405020304" pitchFamily="18" charset="0"/>
              </a:rPr>
              <a:t>Stajı</a:t>
            </a:r>
            <a:r>
              <a:rPr lang="tr-TR" b="1" dirty="0">
                <a:latin typeface="+mn-lt"/>
                <a:ea typeface="Times New Roman" panose="02020603050405020304" pitchFamily="18" charset="0"/>
              </a:rPr>
              <a:t> (15 İş günü)</a:t>
            </a:r>
            <a:endParaRPr lang="tr-TR" sz="1400" b="1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sz="1400" b="1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Makine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mühendisliği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işletme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stajı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büyük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işletme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fabrika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ve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organizasyonlardaki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malzeme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girişinden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ürün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çıkışına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kadar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olan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süreçlerin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işleyişi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hakkında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öğrenciye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uygulamalı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alan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tecrübesi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kazandırmayı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hedefler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Yapılacak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olan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bu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faaliyet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ile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öğrencinin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aşağıda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listelenen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özellikleri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kazanması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n-lt"/>
                <a:ea typeface="Times New Roman" panose="02020603050405020304" pitchFamily="18" charset="0"/>
              </a:rPr>
              <a:t>beklenmektedir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. </a:t>
            </a:r>
            <a:endParaRPr lang="tr-TR" sz="14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Sipariş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girişi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ürün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teslimi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arasındaki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süreçleri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anlaması</a:t>
            </a:r>
            <a:r>
              <a:rPr lang="en-US" sz="1400" dirty="0">
                <a:latin typeface="+mn-lt"/>
              </a:rPr>
              <a:t> </a:t>
            </a:r>
            <a:endParaRPr lang="tr-TR" sz="1400" dirty="0">
              <a:latin typeface="+mn-lt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Her </a:t>
            </a:r>
            <a:r>
              <a:rPr lang="en-US" sz="1400" dirty="0" err="1">
                <a:latin typeface="+mn-lt"/>
              </a:rPr>
              <a:t>sürecin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kapsamı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uygulaması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hakkında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fikir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sahibi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olması</a:t>
            </a:r>
            <a:r>
              <a:rPr lang="en-US" sz="1400" dirty="0">
                <a:latin typeface="+mn-lt"/>
              </a:rPr>
              <a:t> </a:t>
            </a:r>
            <a:endParaRPr lang="tr-TR" sz="1400" dirty="0">
              <a:latin typeface="+mn-lt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Çok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disiplinli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ortamlarda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çalışma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hayatının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nasıl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yürütüldüğünü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anlaması</a:t>
            </a:r>
            <a:endParaRPr lang="tr-TR" sz="1400" dirty="0">
              <a:latin typeface="+mn-lt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Her </a:t>
            </a:r>
            <a:r>
              <a:rPr lang="en-US" sz="1400" dirty="0" err="1">
                <a:latin typeface="+mn-lt"/>
              </a:rPr>
              <a:t>süreç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için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ihtiyaç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duyulan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personel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yetkinlikleri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özelliklerini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kavraması</a:t>
            </a:r>
            <a:r>
              <a:rPr lang="en-US" sz="1400" dirty="0">
                <a:latin typeface="+mn-lt"/>
              </a:rPr>
              <a:t> </a:t>
            </a:r>
            <a:endParaRPr lang="tr-TR" sz="1400" dirty="0">
              <a:latin typeface="+mn-lt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İş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değerlendirme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süreçlerine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hakimiyet</a:t>
            </a:r>
            <a:r>
              <a:rPr lang="en-US" sz="1400" dirty="0">
                <a:latin typeface="+mn-lt"/>
              </a:rPr>
              <a:t> </a:t>
            </a:r>
            <a:endParaRPr lang="tr-TR" sz="1400" dirty="0">
              <a:latin typeface="+mn-lt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n-lt"/>
              </a:rPr>
              <a:t>Mevcut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işletmelerin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iyi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uygulamaları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hakkında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fikir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sahibi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olarak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tecrübeyi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kendi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kariyerleri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içerisinde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değerlendirmesi</a:t>
            </a:r>
            <a:r>
              <a:rPr lang="en-US" sz="1400" dirty="0">
                <a:latin typeface="+mn-lt"/>
              </a:rPr>
              <a:t> </a:t>
            </a:r>
            <a:endParaRPr lang="tr-TR" sz="1400" dirty="0">
              <a:effectLst/>
              <a:latin typeface="+mn-lt"/>
            </a:endParaRPr>
          </a:p>
          <a:p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5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Akış Çizelgesi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18" y="1060465"/>
            <a:ext cx="6784099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8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E5B41D9-6DCC-47B4-999E-8561E0EFC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40" t="31988" r="27500" b="7242"/>
          <a:stretch/>
        </p:blipFill>
        <p:spPr>
          <a:xfrm>
            <a:off x="16468" y="596641"/>
            <a:ext cx="5400000" cy="4170681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6DB75988-1222-4114-99CE-935E9F8EA4CD}"/>
              </a:ext>
            </a:extLst>
          </p:cNvPr>
          <p:cNvGrpSpPr/>
          <p:nvPr/>
        </p:nvGrpSpPr>
        <p:grpSpPr>
          <a:xfrm>
            <a:off x="4613068" y="2230405"/>
            <a:ext cx="4514464" cy="3059968"/>
            <a:chOff x="4356818" y="2655032"/>
            <a:chExt cx="4514464" cy="3059968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EE6DECD9-D801-4483-BA16-20791BA1E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481" t="40034" r="31585" b="16666"/>
            <a:stretch/>
          </p:blipFill>
          <p:spPr>
            <a:xfrm>
              <a:off x="4356818" y="2655032"/>
              <a:ext cx="4514464" cy="3059968"/>
            </a:xfrm>
            <a:prstGeom prst="rect">
              <a:avLst/>
            </a:prstGeom>
          </p:spPr>
        </p:pic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01D37637-2A45-4FE5-BFF5-E117360380D9}"/>
                </a:ext>
              </a:extLst>
            </p:cNvPr>
            <p:cNvSpPr/>
            <p:nvPr/>
          </p:nvSpPr>
          <p:spPr>
            <a:xfrm>
              <a:off x="8438812" y="4540283"/>
              <a:ext cx="432470" cy="111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Ok: Sağ 10">
            <a:extLst>
              <a:ext uri="{FF2B5EF4-FFF2-40B4-BE49-F238E27FC236}">
                <a16:creationId xmlns:a16="http://schemas.microsoft.com/office/drawing/2014/main" id="{8AADAFE0-F7DD-4171-A03B-4FCE444D9BDC}"/>
              </a:ext>
            </a:extLst>
          </p:cNvPr>
          <p:cNvSpPr/>
          <p:nvPr/>
        </p:nvSpPr>
        <p:spPr>
          <a:xfrm>
            <a:off x="3886200" y="1285196"/>
            <a:ext cx="726868" cy="315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1DA8BCE-3F10-4612-B968-2159922D67CE}"/>
              </a:ext>
            </a:extLst>
          </p:cNvPr>
          <p:cNvSpPr txBox="1"/>
          <p:nvPr/>
        </p:nvSpPr>
        <p:spPr>
          <a:xfrm>
            <a:off x="4628906" y="1271813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http://mmstaj.eskisehir.edu.tr</a:t>
            </a:r>
          </a:p>
        </p:txBody>
      </p:sp>
    </p:spTree>
    <p:extLst>
      <p:ext uri="{BB962C8B-B14F-4D97-AF65-F5344CB8AC3E}">
        <p14:creationId xmlns:p14="http://schemas.microsoft.com/office/powerpoint/2010/main" val="37874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0" y="302341"/>
            <a:ext cx="6877576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Staj Akış Çizelgesi Yazılı</a:t>
            </a: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72718" y="1060465"/>
            <a:ext cx="6784099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tr-TR" sz="1800" dirty="0"/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0A5FFD4-3C8C-4BBD-8EAD-BD63285CC607}"/>
              </a:ext>
            </a:extLst>
          </p:cNvPr>
          <p:cNvSpPr txBox="1"/>
          <p:nvPr/>
        </p:nvSpPr>
        <p:spPr>
          <a:xfrm>
            <a:off x="7056818" y="843587"/>
            <a:ext cx="2070714" cy="5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b="1" i="0" u="none" strike="noStrike" cap="none" dirty="0">
                <a:solidFill>
                  <a:srgbClr val="B00000"/>
                </a:solidFill>
                <a:latin typeface="Arial"/>
                <a:ea typeface="Arial"/>
                <a:cs typeface="Arial"/>
                <a:sym typeface="Arial"/>
              </a:rPr>
              <a:t>Mühendislik Fakültesi</a:t>
            </a:r>
            <a:endParaRPr b="1" i="0" u="none" strike="noStrike" cap="none" dirty="0">
              <a:solidFill>
                <a:srgbClr val="B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D5CD4F35-6DE3-49C7-8657-8B8C82E21AED}"/>
              </a:ext>
            </a:extLst>
          </p:cNvPr>
          <p:cNvSpPr txBox="1"/>
          <p:nvPr/>
        </p:nvSpPr>
        <p:spPr>
          <a:xfrm>
            <a:off x="7244683" y="1098660"/>
            <a:ext cx="1694984" cy="3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dirty="0">
                <a:solidFill>
                  <a:srgbClr val="C00000"/>
                </a:solidFill>
              </a:rPr>
              <a:t>Makine Mühendisliği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88E69E-555D-47D0-A68C-1DFE8A582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9</a:t>
            </a:fld>
            <a:endParaRPr lang="tr-TR"/>
          </a:p>
        </p:txBody>
      </p:sp>
      <p:sp>
        <p:nvSpPr>
          <p:cNvPr id="13" name="Google Shape;64;p2">
            <a:extLst>
              <a:ext uri="{FF2B5EF4-FFF2-40B4-BE49-F238E27FC236}">
                <a16:creationId xmlns:a16="http://schemas.microsoft.com/office/drawing/2014/main" id="{E4513B0A-69C2-46E0-8346-DB1C45B018B8}"/>
              </a:ext>
            </a:extLst>
          </p:cNvPr>
          <p:cNvSpPr txBox="1"/>
          <p:nvPr/>
        </p:nvSpPr>
        <p:spPr>
          <a:xfrm>
            <a:off x="425358" y="856345"/>
            <a:ext cx="6725392" cy="45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Öğrenci uygun staj yeri bulur.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Öğrenci staj başvuru ve kabul formu  ve diğer belgeler doldurulup işyerine onaylatılır.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/>
              <a:t>Onaylı belgeler bölüme teslim edilerek Staj komisyonuna onaylatılır. </a:t>
            </a:r>
            <a:r>
              <a:rPr lang="tr-TR" sz="1800" dirty="0">
                <a:solidFill>
                  <a:srgbClr val="FF0000"/>
                </a:solidFill>
              </a:rPr>
              <a:t>(Detaylı bilgi için sonraki slayt)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>
                <a:solidFill>
                  <a:schemeClr val="tx1"/>
                </a:solidFill>
              </a:rPr>
              <a:t>Öğrenci onaylı sigorta belgesini dekanlığa teslim eder. </a:t>
            </a:r>
            <a:r>
              <a:rPr lang="tr-TR" sz="1800" dirty="0">
                <a:solidFill>
                  <a:srgbClr val="FF0000"/>
                </a:solidFill>
              </a:rPr>
              <a:t>(Pandemi döneminde teslim etme işlemi bölüme aittir)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>
                <a:solidFill>
                  <a:schemeClr val="tx1"/>
                </a:solidFill>
              </a:rPr>
              <a:t>Staj bitiminde bu sunuma ve yönetmeliğe uygun bir şekilde staj defterini ve gerekli olan diğer belgeleri hazırlar ve duyurulan tarihler arasında bölüme teslim eder.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tr-TR" sz="1800" dirty="0">
                <a:solidFill>
                  <a:schemeClr val="tx1"/>
                </a:solidFill>
              </a:rPr>
              <a:t>Staj süreciniz tamamlanmıştır.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4499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1717</Words>
  <Application>Microsoft Office PowerPoint</Application>
  <PresentationFormat>Ekran Gösterisi (16:10)</PresentationFormat>
  <Paragraphs>226</Paragraphs>
  <Slides>22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Mühendislik Fakültesi</dc:creator>
  <cp:lastModifiedBy>Fırat SEZGİN</cp:lastModifiedBy>
  <cp:revision>388</cp:revision>
  <dcterms:modified xsi:type="dcterms:W3CDTF">2022-02-22T12:37:20Z</dcterms:modified>
</cp:coreProperties>
</file>